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121619"/>
    <a:srgbClr val="0948CB"/>
    <a:srgbClr val="0B49CB"/>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2" d="100"/>
          <a:sy n="82" d="100"/>
        </p:scale>
        <p:origin x="162"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623097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581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Paulo Henrique Pereira da Cunha</a:t>
            </a:r>
          </a:p>
          <a:p>
            <a:r>
              <a:rPr lang="en-US" dirty="0">
                <a:solidFill>
                  <a:schemeClr val="bg2"/>
                </a:solidFill>
                <a:latin typeface="Abadi" panose="020B0604020104020204" pitchFamily="34" charset="0"/>
                <a:ea typeface="SF Pro" pitchFamily="2" charset="0"/>
                <a:cs typeface="SF Pro" pitchFamily="2" charset="0"/>
              </a:rPr>
              <a:t>April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63334"/>
            <a:ext cx="6756205" cy="4069251"/>
          </a:xfrm>
          <a:prstGeom prst="rect">
            <a:avLst/>
          </a:prstGeom>
        </p:spPr>
        <p:txBody>
          <a:bodyPr/>
          <a:lstStyle/>
          <a:p>
            <a:r>
              <a:rPr lang="en-US" sz="1800" dirty="0">
                <a:solidFill>
                  <a:schemeClr val="accent3">
                    <a:lumMod val="25000"/>
                  </a:schemeClr>
                </a:solidFill>
                <a:latin typeface="IBM Plex Mono Text"/>
              </a:rPr>
              <a:t>Merged datasets from API and web scraping to create a unified structure</a:t>
            </a:r>
          </a:p>
          <a:p>
            <a:r>
              <a:rPr lang="en-US" sz="1800" dirty="0">
                <a:solidFill>
                  <a:schemeClr val="accent3">
                    <a:lumMod val="25000"/>
                  </a:schemeClr>
                </a:solidFill>
                <a:latin typeface="IBM Plex Mono Text"/>
              </a:rPr>
              <a:t>Removed irrelevant columns and duplicated </a:t>
            </a:r>
            <a:r>
              <a:rPr lang="en-US" sz="1800" dirty="0" err="1">
                <a:solidFill>
                  <a:schemeClr val="accent3">
                    <a:lumMod val="25000"/>
                  </a:schemeClr>
                </a:solidFill>
                <a:latin typeface="IBM Plex Mono Text"/>
              </a:rPr>
              <a:t>entriesHandled</a:t>
            </a:r>
            <a:r>
              <a:rPr lang="en-US" sz="1800" dirty="0">
                <a:solidFill>
                  <a:schemeClr val="accent3">
                    <a:lumMod val="25000"/>
                  </a:schemeClr>
                </a:solidFill>
                <a:latin typeface="IBM Plex Mono Text"/>
              </a:rPr>
              <a:t> missing values (e.g., </a:t>
            </a:r>
            <a:r>
              <a:rPr lang="en-US" sz="1800" dirty="0" err="1">
                <a:solidFill>
                  <a:schemeClr val="accent3">
                    <a:lumMod val="25000"/>
                  </a:schemeClr>
                </a:solidFill>
                <a:latin typeface="IBM Plex Mono Text"/>
              </a:rPr>
              <a:t>LandingPad</a:t>
            </a:r>
            <a:r>
              <a:rPr lang="en-US" sz="1800" dirty="0">
                <a:solidFill>
                  <a:schemeClr val="accent3">
                    <a:lumMod val="25000"/>
                  </a:schemeClr>
                </a:solidFill>
                <a:latin typeface="IBM Plex Mono Text"/>
              </a:rPr>
              <a:t>, </a:t>
            </a:r>
            <a:r>
              <a:rPr lang="en-US" sz="1800" dirty="0" err="1">
                <a:solidFill>
                  <a:schemeClr val="accent3">
                    <a:lumMod val="25000"/>
                  </a:schemeClr>
                </a:solidFill>
                <a:latin typeface="IBM Plex Mono Text"/>
              </a:rPr>
              <a:t>PayloadMass</a:t>
            </a:r>
            <a:r>
              <a:rPr lang="en-US" sz="1800" dirty="0">
                <a:solidFill>
                  <a:schemeClr val="accent3">
                    <a:lumMod val="25000"/>
                  </a:schemeClr>
                </a:solidFill>
                <a:latin typeface="IBM Plex Mono Text"/>
              </a:rPr>
              <a:t>, Outcome)</a:t>
            </a:r>
          </a:p>
          <a:p>
            <a:r>
              <a:rPr lang="en-US" sz="1800" dirty="0">
                <a:solidFill>
                  <a:schemeClr val="accent3">
                    <a:lumMod val="25000"/>
                  </a:schemeClr>
                </a:solidFill>
                <a:latin typeface="IBM Plex Mono Text"/>
              </a:rPr>
              <a:t>Engineered new features: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Class (landing success: 1 or 0)</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Block, </a:t>
            </a:r>
            <a:r>
              <a:rPr lang="en-US" sz="1800" dirty="0" err="1">
                <a:solidFill>
                  <a:schemeClr val="accent3">
                    <a:lumMod val="25000"/>
                  </a:schemeClr>
                </a:solidFill>
                <a:latin typeface="IBM Plex Mono Text"/>
              </a:rPr>
              <a:t>ReusedCount</a:t>
            </a:r>
            <a:r>
              <a:rPr lang="en-US" sz="1800" dirty="0">
                <a:solidFill>
                  <a:schemeClr val="accent3">
                    <a:lumMod val="25000"/>
                  </a:schemeClr>
                </a:solidFill>
                <a:latin typeface="IBM Plex Mono Text"/>
              </a:rPr>
              <a:t>, Orbit encoding</a:t>
            </a:r>
          </a:p>
          <a:p>
            <a:r>
              <a:rPr lang="en-US" sz="1800" dirty="0">
                <a:solidFill>
                  <a:schemeClr val="accent3">
                    <a:lumMod val="25000"/>
                  </a:schemeClr>
                </a:solidFill>
                <a:latin typeface="IBM Plex Mono Text"/>
              </a:rPr>
              <a:t>Converted categorical values into numerical format for modeling</a:t>
            </a:r>
          </a:p>
          <a:p>
            <a:r>
              <a:rPr lang="en-US" sz="1800" dirty="0">
                <a:solidFill>
                  <a:schemeClr val="accent3">
                    <a:lumMod val="25000"/>
                  </a:schemeClr>
                </a:solidFill>
                <a:latin typeface="IBM Plex Mono Text"/>
              </a:rPr>
              <a:t>Verified data types and cleaned inconsistencies across columns</a:t>
            </a:r>
          </a:p>
          <a:p>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https://github.com/paulohenriquecunha/FinalProjectDataScience/blob/main/labs-jupyter-spacex-Data%20wrangling.ipynb</a:t>
            </a:r>
            <a:endParaRPr lang="en-US" sz="1800" dirty="0">
              <a:latin typeface="IBM Plex Mono Tex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0DDCF1EE-4133-D518-BBA1-67B023AF444A}"/>
              </a:ext>
            </a:extLst>
          </p:cNvPr>
          <p:cNvSpPr txBox="1">
            <a:spLocks/>
          </p:cNvSpPr>
          <p:nvPr/>
        </p:nvSpPr>
        <p:spPr>
          <a:xfrm>
            <a:off x="7821990" y="1663334"/>
            <a:ext cx="3600000" cy="4069251"/>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1C7DDB"/>
                </a:solidFill>
                <a:latin typeface="Abadi"/>
              </a:rPr>
              <a:t>API + Scraped Datasets</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Merge &amp; Align Columns</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Drop Duplicates &amp; Clean Nulls</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Feature Engineering (Class, Reuse, Orbit)</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Convert Categorical to Numerical</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Final Clean Dataset for EDA &amp; ML</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lstStyle/>
          <a:p>
            <a:pPr>
              <a:lnSpc>
                <a:spcPct val="100000"/>
              </a:lnSpc>
              <a:spcBef>
                <a:spcPts val="1400"/>
              </a:spcBef>
            </a:pPr>
            <a:r>
              <a:rPr lang="en-US" sz="1800" b="1" dirty="0">
                <a:solidFill>
                  <a:schemeClr val="accent3">
                    <a:lumMod val="25000"/>
                  </a:schemeClr>
                </a:solidFill>
                <a:latin typeface="IBM Plex Mono Text"/>
              </a:rPr>
              <a:t>Flight Number vs. Payload Mass (with Class)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Scatter plot to observe patterns over time and relation with payload size.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Shows trend of higher success rates in later flights and lighter payloads.</a:t>
            </a:r>
          </a:p>
          <a:p>
            <a:pPr>
              <a:lnSpc>
                <a:spcPct val="100000"/>
              </a:lnSpc>
              <a:spcBef>
                <a:spcPts val="1400"/>
              </a:spcBef>
            </a:pPr>
            <a:r>
              <a:rPr lang="en-US" sz="1800" b="1" dirty="0">
                <a:solidFill>
                  <a:schemeClr val="accent3">
                    <a:lumMod val="25000"/>
                  </a:schemeClr>
                </a:solidFill>
                <a:latin typeface="IBM Plex Mono Text"/>
              </a:rPr>
              <a:t>Flight Number vs. Launch Site (with Class)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Strip plot to assess performance by launch site over time.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Reveals which sites achieved more successful landings.</a:t>
            </a:r>
          </a:p>
          <a:p>
            <a:pPr>
              <a:lnSpc>
                <a:spcPct val="100000"/>
              </a:lnSpc>
              <a:spcBef>
                <a:spcPts val="1400"/>
              </a:spcBef>
            </a:pPr>
            <a:r>
              <a:rPr lang="en-US" sz="1800" b="1" dirty="0">
                <a:solidFill>
                  <a:schemeClr val="accent3">
                    <a:lumMod val="25000"/>
                  </a:schemeClr>
                </a:solidFill>
                <a:latin typeface="IBM Plex Mono Text"/>
              </a:rPr>
              <a:t>Payload Mass vs. Orbit (with Class)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Box plot to compare landing success across orbit types and payload weights.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Highlights risky orbits and their relation to heavier loads.</a:t>
            </a:r>
          </a:p>
          <a:p>
            <a:pPr>
              <a:lnSpc>
                <a:spcPct val="100000"/>
              </a:lnSpc>
              <a:spcBef>
                <a:spcPts val="1400"/>
              </a:spcBef>
            </a:pPr>
            <a:r>
              <a:rPr lang="en-US" sz="1800" b="1" dirty="0">
                <a:solidFill>
                  <a:schemeClr val="accent3">
                    <a:lumMod val="25000"/>
                  </a:schemeClr>
                </a:solidFill>
                <a:latin typeface="IBM Plex Mono Text"/>
              </a:rPr>
              <a:t>Orbit vs. Outcome Count</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Bar plot to evaluate which orbit types are associated with success/failure.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Useful to identify operational challenges by mission type.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0140"/>
            <a:ext cx="10599832" cy="4944980"/>
          </a:xfrm>
          <a:prstGeom prst="rect">
            <a:avLst/>
          </a:prstGeom>
        </p:spPr>
        <p:txBody>
          <a:bodyPr lIns="91440" tIns="45720" rIns="91440" bIns="45720" anchor="t"/>
          <a:lstStyle/>
          <a:p>
            <a:pPr>
              <a:lnSpc>
                <a:spcPct val="100000"/>
              </a:lnSpc>
              <a:spcBef>
                <a:spcPts val="1400"/>
              </a:spcBef>
            </a:pPr>
            <a:r>
              <a:rPr lang="en-US" sz="1800" b="1" dirty="0">
                <a:solidFill>
                  <a:schemeClr val="accent3">
                    <a:lumMod val="25000"/>
                  </a:schemeClr>
                </a:solidFill>
                <a:latin typeface="IBM Plex Mono Text"/>
              </a:rPr>
              <a:t>Count of Total Missions per Launch Site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Identified the most frequently used sites</a:t>
            </a:r>
          </a:p>
          <a:p>
            <a:pPr>
              <a:lnSpc>
                <a:spcPct val="100000"/>
              </a:lnSpc>
              <a:spcBef>
                <a:spcPts val="1400"/>
              </a:spcBef>
            </a:pPr>
            <a:r>
              <a:rPr lang="en-US" sz="1800" b="1" dirty="0">
                <a:solidFill>
                  <a:schemeClr val="accent3">
                    <a:lumMod val="25000"/>
                  </a:schemeClr>
                </a:solidFill>
                <a:latin typeface="IBM Plex Mono Text"/>
              </a:rPr>
              <a:t>Average Payload Mass by Orbit Type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Highlighted orbits with heavier vs. lighter payloads</a:t>
            </a:r>
          </a:p>
          <a:p>
            <a:pPr>
              <a:lnSpc>
                <a:spcPct val="100000"/>
              </a:lnSpc>
              <a:spcBef>
                <a:spcPts val="1400"/>
              </a:spcBef>
            </a:pPr>
            <a:r>
              <a:rPr lang="en-US" sz="1800" b="1" dirty="0">
                <a:solidFill>
                  <a:schemeClr val="accent3">
                    <a:lumMod val="25000"/>
                  </a:schemeClr>
                </a:solidFill>
                <a:latin typeface="IBM Plex Mono Text"/>
              </a:rPr>
              <a:t> Most Frequent Booster Version</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Revealed which hardware models were used most often</a:t>
            </a:r>
          </a:p>
          <a:p>
            <a:pPr>
              <a:lnSpc>
                <a:spcPct val="100000"/>
              </a:lnSpc>
              <a:spcBef>
                <a:spcPts val="1400"/>
              </a:spcBef>
            </a:pPr>
            <a:r>
              <a:rPr lang="en-US" sz="1800" b="1" dirty="0">
                <a:solidFill>
                  <a:schemeClr val="accent3">
                    <a:lumMod val="25000"/>
                  </a:schemeClr>
                </a:solidFill>
                <a:latin typeface="IBM Plex Mono Text"/>
              </a:rPr>
              <a:t>Earliest Successful Landing by Site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Helped map timeline of reusable rocket success</a:t>
            </a:r>
          </a:p>
          <a:p>
            <a:pPr>
              <a:lnSpc>
                <a:spcPct val="100000"/>
              </a:lnSpc>
              <a:spcBef>
                <a:spcPts val="1400"/>
              </a:spcBef>
            </a:pPr>
            <a:r>
              <a:rPr lang="en-US" sz="1800" b="1" dirty="0">
                <a:solidFill>
                  <a:schemeClr val="accent3">
                    <a:lumMod val="25000"/>
                  </a:schemeClr>
                </a:solidFill>
                <a:latin typeface="IBM Plex Mono Text"/>
              </a:rPr>
              <a:t>Success vs. Failure Counts by Outcome Type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Summarized overall landing performance</a:t>
            </a:r>
          </a:p>
          <a:p>
            <a:pPr>
              <a:lnSpc>
                <a:spcPct val="100000"/>
              </a:lnSpc>
              <a:spcBef>
                <a:spcPts val="1400"/>
              </a:spcBef>
            </a:pPr>
            <a:r>
              <a:rPr lang="en-US" sz="1800" b="1" dirty="0">
                <a:solidFill>
                  <a:schemeClr val="accent3">
                    <a:lumMod val="25000"/>
                  </a:schemeClr>
                </a:solidFill>
                <a:latin typeface="IBM Plex Mono Text"/>
              </a:rPr>
              <a:t>Sum of Payload Mass by Booster Version</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Quantified delivery capacity over time</a:t>
            </a:r>
          </a:p>
          <a:p>
            <a:r>
              <a:rPr lang="pt-BR" sz="1800" b="1" dirty="0">
                <a:latin typeface="IBM Plex Mono Text"/>
              </a:rPr>
              <a:t>GitHub URL: </a:t>
            </a:r>
            <a:r>
              <a:rPr lang="pt-BR" sz="1800" dirty="0">
                <a:latin typeface="IBM Plex Mono Text"/>
              </a:rPr>
              <a:t>https://github.com/paulohenriquecunha/FinalProjectDataScience/blob/main/jupyter-labs-eda-sql-coursera_sqllite.ipynb</a:t>
            </a:r>
            <a:endParaRPr lang="en-US" sz="1800" dirty="0">
              <a:latin typeface="IBM Plex Mono Text"/>
            </a:endParaRPr>
          </a:p>
          <a:p>
            <a:endParaRPr lang="en-US" sz="1800" dirty="0">
              <a:latin typeface="IBM Plex Mono Text"/>
            </a:endParaRPr>
          </a:p>
          <a:p>
            <a:endParaRPr lang="en-US" sz="1800" dirty="0">
              <a:latin typeface="IBM Plex Mono Text"/>
            </a:endParaRPr>
          </a:p>
          <a:p>
            <a:endParaRPr lang="en-US" sz="1800" dirty="0">
              <a:latin typeface="IBM Plex Mono Tex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0397"/>
            <a:ext cx="10515600" cy="4986813"/>
          </a:xfrm>
          <a:prstGeom prst="rect">
            <a:avLst/>
          </a:prstGeom>
        </p:spPr>
        <p:txBody>
          <a:bodyPr>
            <a:noAutofit/>
          </a:bodyPr>
          <a:lstStyle/>
          <a:p>
            <a:pPr>
              <a:lnSpc>
                <a:spcPct val="100000"/>
              </a:lnSpc>
              <a:spcBef>
                <a:spcPts val="1400"/>
              </a:spcBef>
            </a:pPr>
            <a:r>
              <a:rPr lang="en-US" sz="1800" b="1" dirty="0">
                <a:solidFill>
                  <a:schemeClr val="accent3">
                    <a:lumMod val="25000"/>
                  </a:schemeClr>
                </a:solidFill>
                <a:latin typeface="IBM Plex Mono Text"/>
              </a:rPr>
              <a:t>Launch Site Markers (</a:t>
            </a:r>
            <a:r>
              <a:rPr lang="en-US" sz="1800" b="1" dirty="0" err="1">
                <a:solidFill>
                  <a:schemeClr val="accent3">
                    <a:lumMod val="25000"/>
                  </a:schemeClr>
                </a:solidFill>
                <a:latin typeface="IBM Plex Mono Text"/>
              </a:rPr>
              <a:t>folium.Marker</a:t>
            </a:r>
            <a:r>
              <a:rPr lang="en-US" sz="1800" b="1" dirty="0">
                <a:solidFill>
                  <a:schemeClr val="accent3">
                    <a:lumMod val="25000"/>
                  </a:schemeClr>
                </a:solidFill>
                <a:latin typeface="IBM Plex Mono Text"/>
              </a:rPr>
              <a:t>)</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Marked geographic positions of each launch site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Added labels with site names for easy identification </a:t>
            </a:r>
          </a:p>
          <a:p>
            <a:pPr>
              <a:lnSpc>
                <a:spcPct val="100000"/>
              </a:lnSpc>
              <a:spcBef>
                <a:spcPts val="1400"/>
              </a:spcBef>
            </a:pPr>
            <a:r>
              <a:rPr lang="en-US" sz="1800" b="1" dirty="0">
                <a:solidFill>
                  <a:schemeClr val="accent3">
                    <a:lumMod val="25000"/>
                  </a:schemeClr>
                </a:solidFill>
                <a:latin typeface="IBM Plex Mono Text"/>
              </a:rPr>
              <a:t>Success/Failure Circles (</a:t>
            </a:r>
            <a:r>
              <a:rPr lang="en-US" sz="1800" b="1" dirty="0" err="1">
                <a:solidFill>
                  <a:schemeClr val="accent3">
                    <a:lumMod val="25000"/>
                  </a:schemeClr>
                </a:solidFill>
                <a:latin typeface="IBM Plex Mono Text"/>
              </a:rPr>
              <a:t>folium.Circle</a:t>
            </a:r>
            <a:r>
              <a:rPr lang="en-US" sz="1800" b="1" dirty="0">
                <a:solidFill>
                  <a:schemeClr val="accent3">
                    <a:lumMod val="25000"/>
                  </a:schemeClr>
                </a:solidFill>
                <a:latin typeface="IBM Plex Mono Text"/>
              </a:rPr>
              <a:t>)</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Represented individual launches by outcome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Color-coded for visual distinction (success vs. failure) </a:t>
            </a:r>
          </a:p>
          <a:p>
            <a:pPr>
              <a:lnSpc>
                <a:spcPct val="100000"/>
              </a:lnSpc>
              <a:spcBef>
                <a:spcPts val="1400"/>
              </a:spcBef>
            </a:pPr>
            <a:r>
              <a:rPr lang="en-US" sz="1800" b="1" dirty="0">
                <a:solidFill>
                  <a:schemeClr val="accent3">
                    <a:lumMod val="25000"/>
                  </a:schemeClr>
                </a:solidFill>
                <a:latin typeface="IBM Plex Mono Text"/>
              </a:rPr>
              <a:t>Proximity Lines (</a:t>
            </a:r>
            <a:r>
              <a:rPr lang="en-US" sz="1800" b="1" dirty="0" err="1">
                <a:solidFill>
                  <a:schemeClr val="accent3">
                    <a:lumMod val="25000"/>
                  </a:schemeClr>
                </a:solidFill>
                <a:latin typeface="IBM Plex Mono Text"/>
              </a:rPr>
              <a:t>folium.PolyLine</a:t>
            </a:r>
            <a:r>
              <a:rPr lang="en-US" sz="1800" b="1" dirty="0">
                <a:solidFill>
                  <a:schemeClr val="accent3">
                    <a:lumMod val="25000"/>
                  </a:schemeClr>
                </a:solidFill>
                <a:latin typeface="IBM Plex Mono Text"/>
              </a:rPr>
              <a:t>)</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Connected launch sites to nearby features (highways, coastlines, railways)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Helped evaluate logistical and geographical influences on launch outcomes </a:t>
            </a:r>
          </a:p>
          <a:p>
            <a:pPr>
              <a:lnSpc>
                <a:spcPct val="100000"/>
              </a:lnSpc>
              <a:spcBef>
                <a:spcPts val="1400"/>
              </a:spcBef>
            </a:pPr>
            <a:r>
              <a:rPr lang="en-US" sz="1800" b="1" dirty="0">
                <a:solidFill>
                  <a:schemeClr val="accent3">
                    <a:lumMod val="25000"/>
                  </a:schemeClr>
                </a:solidFill>
                <a:latin typeface="IBM Plex Mono Text"/>
              </a:rPr>
              <a:t>Map Layers and Zoom Control</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Enabled dynamic interaction with specific sites and regions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Provided intuitive spatial understanding of launch distribution</a:t>
            </a:r>
          </a:p>
          <a:p>
            <a:pPr>
              <a:lnSpc>
                <a:spcPct val="100000"/>
              </a:lnSpc>
              <a:spcBef>
                <a:spcPts val="1400"/>
              </a:spcBef>
            </a:pPr>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https://github.com/paulohenriquecunha/FinalProjectDataScience/blob/main/lab_jupyter_launch_site_location.ipynb</a:t>
            </a:r>
            <a:endParaRPr lang="en-US" sz="1800" dirty="0">
              <a:latin typeface="IBM Plex Mono Text"/>
            </a:endParaRPr>
          </a:p>
          <a:p>
            <a:endParaRPr lang="en-US" sz="1800" dirty="0">
              <a:latin typeface="IBM Plex Mono Tex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2040"/>
            <a:ext cx="8439678" cy="4885171"/>
          </a:xfrm>
          <a:prstGeom prst="rect">
            <a:avLst/>
          </a:prstGeom>
        </p:spPr>
        <p:txBody>
          <a:bodyPr vert="horz" lIns="91440" tIns="45720" rIns="91440" bIns="45720" rtlCol="0" anchor="t">
            <a:noAutofit/>
          </a:bodyPr>
          <a:lstStyle/>
          <a:p>
            <a:pPr>
              <a:lnSpc>
                <a:spcPct val="100000"/>
              </a:lnSpc>
              <a:spcBef>
                <a:spcPts val="1400"/>
              </a:spcBef>
            </a:pPr>
            <a:r>
              <a:rPr lang="en-US" sz="1800" b="1" dirty="0">
                <a:solidFill>
                  <a:schemeClr val="accent3">
                    <a:lumMod val="25000"/>
                  </a:schemeClr>
                </a:solidFill>
                <a:latin typeface="IBM Plex Mono Text"/>
              </a:rPr>
              <a:t>Pie Chart – Total Success Launches by Site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Visualizes proportion of successful launches per site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Helps compare site performance at a glance</a:t>
            </a:r>
          </a:p>
          <a:p>
            <a:pPr>
              <a:lnSpc>
                <a:spcPct val="100000"/>
              </a:lnSpc>
              <a:spcBef>
                <a:spcPts val="1400"/>
              </a:spcBef>
            </a:pPr>
            <a:r>
              <a:rPr lang="en-US" sz="1800" b="1" dirty="0">
                <a:solidFill>
                  <a:schemeClr val="accent3">
                    <a:lumMod val="25000"/>
                  </a:schemeClr>
                </a:solidFill>
                <a:latin typeface="IBM Plex Mono Text"/>
              </a:rPr>
              <a:t>Scatter Plot – Payload Mass vs. Launch Success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Displays correlation between payload size and mission outcome</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Points colored by booster version category to enrich insight</a:t>
            </a:r>
          </a:p>
          <a:p>
            <a:pPr>
              <a:lnSpc>
                <a:spcPct val="100000"/>
              </a:lnSpc>
              <a:spcBef>
                <a:spcPts val="1400"/>
              </a:spcBef>
            </a:pPr>
            <a:r>
              <a:rPr lang="en-US" sz="1800" b="1" dirty="0">
                <a:solidFill>
                  <a:schemeClr val="accent3">
                    <a:lumMod val="25000"/>
                  </a:schemeClr>
                </a:solidFill>
                <a:latin typeface="IBM Plex Mono Text"/>
              </a:rPr>
              <a:t>Dropdown Filter – Launch Site Selector</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Enables selection of individual sites or all sites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Allows dynamic filtering of both plots</a:t>
            </a:r>
          </a:p>
          <a:p>
            <a:pPr>
              <a:lnSpc>
                <a:spcPct val="100000"/>
              </a:lnSpc>
              <a:spcBef>
                <a:spcPts val="1400"/>
              </a:spcBef>
            </a:pPr>
            <a:r>
              <a:rPr lang="en-US" sz="1800" b="1" dirty="0">
                <a:solidFill>
                  <a:schemeClr val="accent3">
                    <a:lumMod val="25000"/>
                  </a:schemeClr>
                </a:solidFill>
                <a:latin typeface="IBM Plex Mono Text"/>
              </a:rPr>
              <a:t>Payload Range Slider</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Interactive range selector for payload mass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Refines scatter plot to highlight mass-related trends</a:t>
            </a:r>
          </a:p>
          <a:p>
            <a:pPr>
              <a:lnSpc>
                <a:spcPct val="100000"/>
              </a:lnSpc>
              <a:spcBef>
                <a:spcPts val="1400"/>
              </a:spcBef>
            </a:pPr>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https://github.com/paulohenriquecunha/FinalProjectDataScience/blob/main/spacex-dash-app.py</a:t>
            </a:r>
          </a:p>
          <a:p>
            <a:pPr marL="0" indent="0">
              <a:buNone/>
            </a:pPr>
            <a:endParaRPr lang="en-US" sz="1800" dirty="0">
              <a:latin typeface="IBM Plex Mono Text"/>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56252340-6BDE-3BA9-BF88-6D5F99EE1973}"/>
              </a:ext>
            </a:extLst>
          </p:cNvPr>
          <p:cNvSpPr txBox="1">
            <a:spLocks/>
          </p:cNvSpPr>
          <p:nvPr/>
        </p:nvSpPr>
        <p:spPr>
          <a:xfrm>
            <a:off x="8991600" y="1792289"/>
            <a:ext cx="2379661" cy="3778944"/>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None/>
            </a:pPr>
            <a:r>
              <a:rPr lang="en-US" sz="1600" b="1" dirty="0">
                <a:solidFill>
                  <a:srgbClr val="1C7DDB"/>
                </a:solidFill>
              </a:rPr>
              <a:t>Why These Elements Were Added:</a:t>
            </a:r>
          </a:p>
          <a:p>
            <a:pPr>
              <a:buFont typeface="Arial" panose="020B0604020202020204" pitchFamily="34" charset="0"/>
              <a:buChar char="•"/>
            </a:pPr>
            <a:r>
              <a:rPr lang="en-US" sz="1600" dirty="0">
                <a:solidFill>
                  <a:srgbClr val="1C7DDB"/>
                </a:solidFill>
              </a:rPr>
              <a:t>To </a:t>
            </a:r>
            <a:r>
              <a:rPr lang="en-US" sz="1600" b="1" dirty="0">
                <a:solidFill>
                  <a:srgbClr val="1C7DDB"/>
                </a:solidFill>
              </a:rPr>
              <a:t>explore key success factors interactively</a:t>
            </a:r>
            <a:endParaRPr lang="en-US" sz="1600" dirty="0">
              <a:solidFill>
                <a:srgbClr val="1C7DDB"/>
              </a:solidFill>
            </a:endParaRPr>
          </a:p>
          <a:p>
            <a:pPr>
              <a:buFont typeface="Arial" panose="020B0604020202020204" pitchFamily="34" charset="0"/>
              <a:buChar char="•"/>
            </a:pPr>
            <a:r>
              <a:rPr lang="en-US" sz="1600" dirty="0">
                <a:solidFill>
                  <a:srgbClr val="1C7DDB"/>
                </a:solidFill>
              </a:rPr>
              <a:t>To </a:t>
            </a:r>
            <a:r>
              <a:rPr lang="en-US" sz="1600" b="1" dirty="0">
                <a:solidFill>
                  <a:srgbClr val="1C7DDB"/>
                </a:solidFill>
              </a:rPr>
              <a:t>compare sites</a:t>
            </a:r>
            <a:r>
              <a:rPr lang="en-US" sz="1600" dirty="0">
                <a:solidFill>
                  <a:srgbClr val="1C7DDB"/>
                </a:solidFill>
              </a:rPr>
              <a:t>, payloads, and hardware versions visually</a:t>
            </a:r>
          </a:p>
          <a:p>
            <a:pPr>
              <a:buFont typeface="Arial" panose="020B0604020202020204" pitchFamily="34" charset="0"/>
              <a:buChar char="•"/>
            </a:pPr>
            <a:r>
              <a:rPr lang="en-US" sz="1600" dirty="0">
                <a:solidFill>
                  <a:srgbClr val="1C7DDB"/>
                </a:solidFill>
              </a:rPr>
              <a:t>To </a:t>
            </a:r>
            <a:r>
              <a:rPr lang="en-US" sz="1600" b="1" dirty="0">
                <a:solidFill>
                  <a:srgbClr val="1C7DDB"/>
                </a:solidFill>
              </a:rPr>
              <a:t>enhance usability</a:t>
            </a:r>
            <a:r>
              <a:rPr lang="en-US" sz="1600" dirty="0">
                <a:solidFill>
                  <a:srgbClr val="1C7DDB"/>
                </a:solidFill>
              </a:rPr>
              <a:t> for both analysts and stakeholders</a:t>
            </a:r>
          </a:p>
          <a:p>
            <a:pPr>
              <a:buFont typeface="Arial" panose="020B0604020202020204" pitchFamily="34" charset="0"/>
              <a:buChar char="•"/>
            </a:pPr>
            <a:r>
              <a:rPr lang="en-US" sz="1600" dirty="0">
                <a:solidFill>
                  <a:srgbClr val="1C7DDB"/>
                </a:solidFill>
              </a:rPr>
              <a:t>To </a:t>
            </a:r>
            <a:r>
              <a:rPr lang="en-US" sz="1600" b="1" dirty="0">
                <a:solidFill>
                  <a:srgbClr val="1C7DDB"/>
                </a:solidFill>
              </a:rPr>
              <a:t>make insights accessible</a:t>
            </a:r>
            <a:r>
              <a:rPr lang="en-US" sz="1600" dirty="0">
                <a:solidFill>
                  <a:srgbClr val="1C7DDB"/>
                </a:solidFill>
              </a:rPr>
              <a:t> without running any code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7209" y="1476898"/>
            <a:ext cx="6955498" cy="4950313"/>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IBM Plex Mono Text"/>
              </a:rPr>
              <a:t>Created a </a:t>
            </a:r>
            <a:r>
              <a:rPr lang="en-US" sz="1800" b="1" dirty="0">
                <a:solidFill>
                  <a:schemeClr val="accent3">
                    <a:lumMod val="25000"/>
                  </a:schemeClr>
                </a:solidFill>
                <a:latin typeface="IBM Plex Mono Text"/>
              </a:rPr>
              <a:t>classification pipeline </a:t>
            </a:r>
            <a:r>
              <a:rPr lang="en-US" sz="1800" dirty="0">
                <a:solidFill>
                  <a:schemeClr val="accent3">
                    <a:lumMod val="25000"/>
                  </a:schemeClr>
                </a:solidFill>
                <a:latin typeface="IBM Plex Mono Text"/>
              </a:rPr>
              <a:t>to predict Falcon 9 first stage landing success</a:t>
            </a:r>
          </a:p>
          <a:p>
            <a:pPr>
              <a:lnSpc>
                <a:spcPct val="100000"/>
              </a:lnSpc>
              <a:spcBef>
                <a:spcPts val="1400"/>
              </a:spcBef>
            </a:pPr>
            <a:r>
              <a:rPr lang="en-US" sz="1800" dirty="0">
                <a:solidFill>
                  <a:schemeClr val="accent3">
                    <a:lumMod val="25000"/>
                  </a:schemeClr>
                </a:solidFill>
                <a:latin typeface="IBM Plex Mono Text"/>
              </a:rPr>
              <a:t>Selected features: </a:t>
            </a:r>
            <a:r>
              <a:rPr lang="en-US" sz="1800" b="1" dirty="0" err="1">
                <a:solidFill>
                  <a:schemeClr val="accent3">
                    <a:lumMod val="25000"/>
                  </a:schemeClr>
                </a:solidFill>
                <a:latin typeface="IBM Plex Mono Text"/>
              </a:rPr>
              <a:t>PayloadMass</a:t>
            </a:r>
            <a:r>
              <a:rPr lang="en-US" sz="1800" b="1" dirty="0">
                <a:solidFill>
                  <a:schemeClr val="accent3">
                    <a:lumMod val="25000"/>
                  </a:schemeClr>
                </a:solidFill>
                <a:latin typeface="IBM Plex Mono Text"/>
              </a:rPr>
              <a:t>, Orbit, </a:t>
            </a:r>
            <a:r>
              <a:rPr lang="en-US" sz="1800" b="1" dirty="0" err="1">
                <a:solidFill>
                  <a:schemeClr val="accent3">
                    <a:lumMod val="25000"/>
                  </a:schemeClr>
                </a:solidFill>
                <a:latin typeface="IBM Plex Mono Text"/>
              </a:rPr>
              <a:t>FlightNumber</a:t>
            </a:r>
            <a:r>
              <a:rPr lang="en-US" sz="1800" b="1" dirty="0">
                <a:solidFill>
                  <a:schemeClr val="accent3">
                    <a:lumMod val="25000"/>
                  </a:schemeClr>
                </a:solidFill>
                <a:latin typeface="IBM Plex Mono Text"/>
              </a:rPr>
              <a:t>, Block, </a:t>
            </a:r>
            <a:r>
              <a:rPr lang="en-US" sz="1800" b="1" dirty="0" err="1">
                <a:solidFill>
                  <a:schemeClr val="accent3">
                    <a:lumMod val="25000"/>
                  </a:schemeClr>
                </a:solidFill>
                <a:latin typeface="IBM Plex Mono Text"/>
              </a:rPr>
              <a:t>ReusedCount</a:t>
            </a:r>
            <a:r>
              <a:rPr lang="en-US" sz="1800" dirty="0">
                <a:solidFill>
                  <a:schemeClr val="accent3">
                    <a:lumMod val="25000"/>
                  </a:schemeClr>
                </a:solidFill>
                <a:latin typeface="IBM Plex Mono Text"/>
              </a:rPr>
              <a:t>, etc.</a:t>
            </a:r>
          </a:p>
          <a:p>
            <a:pPr>
              <a:lnSpc>
                <a:spcPct val="100000"/>
              </a:lnSpc>
              <a:spcBef>
                <a:spcPts val="1400"/>
              </a:spcBef>
            </a:pPr>
            <a:r>
              <a:rPr lang="en-US" sz="1800" dirty="0">
                <a:solidFill>
                  <a:schemeClr val="accent3">
                    <a:lumMod val="25000"/>
                  </a:schemeClr>
                </a:solidFill>
                <a:latin typeface="IBM Plex Mono Text"/>
              </a:rPr>
              <a:t>Split data into </a:t>
            </a:r>
            <a:r>
              <a:rPr lang="en-US" sz="1800" b="1" dirty="0">
                <a:solidFill>
                  <a:schemeClr val="accent3">
                    <a:lumMod val="25000"/>
                  </a:schemeClr>
                </a:solidFill>
                <a:latin typeface="IBM Plex Mono Text"/>
              </a:rPr>
              <a:t>training and test sets </a:t>
            </a:r>
            <a:r>
              <a:rPr lang="en-US" sz="1800" dirty="0">
                <a:solidFill>
                  <a:schemeClr val="accent3">
                    <a:lumMod val="25000"/>
                  </a:schemeClr>
                </a:solidFill>
                <a:latin typeface="IBM Plex Mono Text"/>
              </a:rPr>
              <a:t>(80/20)</a:t>
            </a:r>
          </a:p>
          <a:p>
            <a:pPr>
              <a:lnSpc>
                <a:spcPct val="100000"/>
              </a:lnSpc>
              <a:spcBef>
                <a:spcPts val="1400"/>
              </a:spcBef>
            </a:pPr>
            <a:r>
              <a:rPr lang="en-US" sz="1800" b="1" dirty="0">
                <a:solidFill>
                  <a:schemeClr val="accent3">
                    <a:lumMod val="25000"/>
                  </a:schemeClr>
                </a:solidFill>
                <a:latin typeface="IBM Plex Mono Text"/>
              </a:rPr>
              <a:t>Applied and compared models</a:t>
            </a:r>
            <a:r>
              <a:rPr lang="en-US" sz="1800" dirty="0">
                <a:solidFill>
                  <a:schemeClr val="accent3">
                    <a:lumMod val="25000"/>
                  </a:schemeClr>
                </a:solidFill>
                <a:latin typeface="IBM Plex Mono Text"/>
              </a:rPr>
              <a:t>:→ Logistic Regression→ Decision Tree→ K-Nearest Neighbors→ Support Vector Machine (SVM)</a:t>
            </a:r>
          </a:p>
          <a:p>
            <a:pPr>
              <a:lnSpc>
                <a:spcPct val="100000"/>
              </a:lnSpc>
              <a:spcBef>
                <a:spcPts val="1400"/>
              </a:spcBef>
            </a:pPr>
            <a:r>
              <a:rPr lang="en-US" sz="1800" dirty="0">
                <a:solidFill>
                  <a:schemeClr val="accent3">
                    <a:lumMod val="25000"/>
                  </a:schemeClr>
                </a:solidFill>
                <a:latin typeface="IBM Plex Mono Text"/>
              </a:rPr>
              <a:t>Used </a:t>
            </a:r>
            <a:r>
              <a:rPr lang="en-US" sz="1800" b="1" dirty="0" err="1">
                <a:solidFill>
                  <a:schemeClr val="accent3">
                    <a:lumMod val="25000"/>
                  </a:schemeClr>
                </a:solidFill>
                <a:latin typeface="IBM Plex Mono Text"/>
              </a:rPr>
              <a:t>GridSearchCV</a:t>
            </a:r>
            <a:r>
              <a:rPr lang="en-US" sz="1800" dirty="0">
                <a:solidFill>
                  <a:schemeClr val="accent3">
                    <a:lumMod val="25000"/>
                  </a:schemeClr>
                </a:solidFill>
                <a:latin typeface="IBM Plex Mono Text"/>
              </a:rPr>
              <a:t> for hyperparameter tuning</a:t>
            </a:r>
          </a:p>
          <a:p>
            <a:pPr>
              <a:lnSpc>
                <a:spcPct val="100000"/>
              </a:lnSpc>
              <a:spcBef>
                <a:spcPts val="1400"/>
              </a:spcBef>
            </a:pPr>
            <a:r>
              <a:rPr lang="en-US" sz="1800" dirty="0">
                <a:solidFill>
                  <a:schemeClr val="accent3">
                    <a:lumMod val="25000"/>
                  </a:schemeClr>
                </a:solidFill>
                <a:latin typeface="IBM Plex Mono Text"/>
              </a:rPr>
              <a:t>Evaluated models using </a:t>
            </a:r>
            <a:r>
              <a:rPr lang="en-US" sz="1800" b="1" dirty="0">
                <a:solidFill>
                  <a:schemeClr val="accent3">
                    <a:lumMod val="25000"/>
                  </a:schemeClr>
                </a:solidFill>
                <a:latin typeface="IBM Plex Mono Text"/>
              </a:rPr>
              <a:t>accuracy score </a:t>
            </a:r>
            <a:r>
              <a:rPr lang="en-US" sz="1800" dirty="0">
                <a:solidFill>
                  <a:schemeClr val="accent3">
                    <a:lumMod val="25000"/>
                  </a:schemeClr>
                </a:solidFill>
                <a:latin typeface="IBM Plex Mono Text"/>
              </a:rPr>
              <a:t>and </a:t>
            </a:r>
            <a:r>
              <a:rPr lang="en-US" sz="1800" b="1" dirty="0">
                <a:solidFill>
                  <a:schemeClr val="accent3">
                    <a:lumMod val="25000"/>
                  </a:schemeClr>
                </a:solidFill>
                <a:latin typeface="IBM Plex Mono Text"/>
              </a:rPr>
              <a:t>confusion matrix</a:t>
            </a:r>
          </a:p>
          <a:p>
            <a:pPr>
              <a:lnSpc>
                <a:spcPct val="100000"/>
              </a:lnSpc>
              <a:spcBef>
                <a:spcPts val="1400"/>
              </a:spcBef>
            </a:pPr>
            <a:r>
              <a:rPr lang="en-US" sz="1800" b="1" dirty="0">
                <a:solidFill>
                  <a:schemeClr val="accent3">
                    <a:lumMod val="25000"/>
                  </a:schemeClr>
                </a:solidFill>
                <a:latin typeface="IBM Plex Mono Text"/>
              </a:rPr>
              <a:t>Predictive Modeling – Best Model: Decision Tree (90.4%)</a:t>
            </a:r>
          </a:p>
          <a:p>
            <a:pPr>
              <a:lnSpc>
                <a:spcPct val="100000"/>
              </a:lnSpc>
              <a:spcBef>
                <a:spcPts val="1400"/>
              </a:spcBef>
            </a:pPr>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https://github.com/paulohenriquecunha/FinalProjectDataScience/blob/main/SpaceX_Machine%20Learning%20Prediction_Part_5.ipynb</a:t>
            </a:r>
          </a:p>
          <a:p>
            <a:endParaRPr lang="en-US" sz="1800" dirty="0">
              <a:latin typeface="IBM Plex Mono Text"/>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C1329DC4-A8FC-D2BE-54F8-B7D1F11FAD33}"/>
              </a:ext>
            </a:extLst>
          </p:cNvPr>
          <p:cNvSpPr txBox="1">
            <a:spLocks/>
          </p:cNvSpPr>
          <p:nvPr/>
        </p:nvSpPr>
        <p:spPr>
          <a:xfrm>
            <a:off x="7821990" y="1789113"/>
            <a:ext cx="3600000" cy="4034081"/>
          </a:xfrm>
          <a:prstGeom prst="rect">
            <a:avLst/>
          </a:prstGeom>
          <a:ln>
            <a:solidFill>
              <a:srgbClr val="0B49CB"/>
            </a:solidFill>
            <a:prstDash val="dash"/>
          </a:ln>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1C7DDB"/>
                </a:solidFill>
                <a:latin typeface="Abadi"/>
              </a:rPr>
              <a:t>Raw Dataset</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Data Cleaning &amp; Feature Engineering</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Train-Test Split (80/20)</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Apply Multiple Classifiers (</a:t>
            </a:r>
            <a:r>
              <a:rPr lang="en-US" sz="2200" dirty="0" err="1">
                <a:solidFill>
                  <a:srgbClr val="1C7DDB"/>
                </a:solidFill>
                <a:latin typeface="Abadi"/>
              </a:rPr>
              <a:t>LogReg</a:t>
            </a:r>
            <a:r>
              <a:rPr lang="en-US" sz="2200" dirty="0">
                <a:solidFill>
                  <a:srgbClr val="1C7DDB"/>
                </a:solidFill>
                <a:latin typeface="Abadi"/>
              </a:rPr>
              <a:t>, DT, KNN, SVM)</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err="1">
                <a:solidFill>
                  <a:srgbClr val="1C7DDB"/>
                </a:solidFill>
                <a:latin typeface="Abadi"/>
              </a:rPr>
              <a:t>GridSearchCV</a:t>
            </a:r>
            <a:r>
              <a:rPr lang="en-US" sz="2200" dirty="0">
                <a:solidFill>
                  <a:srgbClr val="1C7DDB"/>
                </a:solidFill>
                <a:latin typeface="Abadi"/>
              </a:rPr>
              <a:t> (Hyperparameter Tuning)</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Model Evaluation (Accuracy, Confusion Matrix)</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Select Best Model (Decision Tree)</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548273"/>
            <a:ext cx="10444486" cy="48789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EDA Highlights</a:t>
            </a:r>
          </a:p>
          <a:p>
            <a:pPr marL="363538" indent="-187325">
              <a:lnSpc>
                <a:spcPct val="100000"/>
              </a:lnSpc>
              <a:spcBef>
                <a:spcPts val="1400"/>
              </a:spcBef>
            </a:pPr>
            <a:r>
              <a:rPr lang="en-US" sz="1800" dirty="0">
                <a:solidFill>
                  <a:schemeClr val="accent3">
                    <a:lumMod val="25000"/>
                  </a:schemeClr>
                </a:solidFill>
                <a:latin typeface="IBM Plex Mono Text" panose="020B0509050203000203"/>
              </a:rPr>
              <a:t>Success rate increased in later flights</a:t>
            </a:r>
          </a:p>
          <a:p>
            <a:pPr marL="363538" indent="-187325">
              <a:lnSpc>
                <a:spcPct val="100000"/>
              </a:lnSpc>
              <a:spcBef>
                <a:spcPts val="1400"/>
              </a:spcBef>
            </a:pPr>
            <a:r>
              <a:rPr lang="en-US" sz="1800" dirty="0">
                <a:solidFill>
                  <a:schemeClr val="accent3">
                    <a:lumMod val="25000"/>
                  </a:schemeClr>
                </a:solidFill>
                <a:latin typeface="IBM Plex Mono Text" panose="020B0509050203000203"/>
              </a:rPr>
              <a:t>Lighter payloads → higher landing success</a:t>
            </a:r>
          </a:p>
          <a:p>
            <a:pPr marL="363538" indent="-187325">
              <a:lnSpc>
                <a:spcPct val="100000"/>
              </a:lnSpc>
              <a:spcBef>
                <a:spcPts val="1400"/>
              </a:spcBef>
            </a:pPr>
            <a:r>
              <a:rPr lang="en-US" sz="1800" dirty="0">
                <a:solidFill>
                  <a:schemeClr val="accent3">
                    <a:lumMod val="25000"/>
                  </a:schemeClr>
                </a:solidFill>
                <a:latin typeface="IBM Plex Mono Text" panose="020B0509050203000203"/>
              </a:rPr>
              <a:t>Certain sites (e.g., KSC LC-39A) and orbits (e.g., LEO) had better outcomes</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Interactive Analytics</a:t>
            </a:r>
          </a:p>
          <a:p>
            <a:pPr marL="363538" indent="-187325">
              <a:lnSpc>
                <a:spcPct val="100000"/>
              </a:lnSpc>
              <a:spcBef>
                <a:spcPts val="1400"/>
              </a:spcBef>
            </a:pPr>
            <a:r>
              <a:rPr lang="en-US" sz="1800" b="1" dirty="0">
                <a:solidFill>
                  <a:schemeClr val="accent3">
                    <a:lumMod val="25000"/>
                  </a:schemeClr>
                </a:solidFill>
                <a:latin typeface="IBM Plex Mono Text" panose="020B0509050203000203"/>
              </a:rPr>
              <a:t>Folium Map: </a:t>
            </a:r>
            <a:r>
              <a:rPr lang="en-US" sz="1800" dirty="0">
                <a:solidFill>
                  <a:schemeClr val="accent3">
                    <a:lumMod val="25000"/>
                  </a:schemeClr>
                </a:solidFill>
                <a:latin typeface="IBM Plex Mono Text" panose="020B0509050203000203"/>
              </a:rPr>
              <a:t>Launch sites with outcome markers; visualized proximity to coast, roads, rail</a:t>
            </a:r>
          </a:p>
          <a:p>
            <a:pPr marL="363538" indent="-187325">
              <a:lnSpc>
                <a:spcPct val="100000"/>
              </a:lnSpc>
              <a:spcBef>
                <a:spcPts val="1400"/>
              </a:spcBef>
            </a:pPr>
            <a:r>
              <a:rPr lang="en-US" sz="1800" b="1" dirty="0">
                <a:solidFill>
                  <a:schemeClr val="accent3">
                    <a:lumMod val="25000"/>
                  </a:schemeClr>
                </a:solidFill>
                <a:latin typeface="IBM Plex Mono Text" panose="020B0509050203000203"/>
              </a:rPr>
              <a:t>Dash Dashboard: </a:t>
            </a:r>
            <a:r>
              <a:rPr lang="en-US" sz="1800" dirty="0">
                <a:solidFill>
                  <a:schemeClr val="accent3">
                    <a:lumMod val="25000"/>
                  </a:schemeClr>
                </a:solidFill>
                <a:latin typeface="IBM Plex Mono Text" panose="020B0509050203000203"/>
              </a:rPr>
              <a:t>Pie chart (site success), scatter plot (payload vs. outcome), filters for site &amp; mass</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Predictive Modeling</a:t>
            </a:r>
          </a:p>
          <a:p>
            <a:pPr marL="363538" indent="-187325">
              <a:lnSpc>
                <a:spcPct val="100000"/>
              </a:lnSpc>
              <a:spcBef>
                <a:spcPts val="1400"/>
              </a:spcBef>
            </a:pPr>
            <a:r>
              <a:rPr lang="en-US" sz="1800" b="1" dirty="0">
                <a:solidFill>
                  <a:schemeClr val="accent3">
                    <a:lumMod val="25000"/>
                  </a:schemeClr>
                </a:solidFill>
                <a:latin typeface="IBM Plex Mono Text" panose="020B0509050203000203"/>
              </a:rPr>
              <a:t>Decision Tree: </a:t>
            </a:r>
            <a:r>
              <a:rPr lang="en-US" sz="1800" dirty="0">
                <a:solidFill>
                  <a:schemeClr val="accent3">
                    <a:lumMod val="25000"/>
                  </a:schemeClr>
                </a:solidFill>
                <a:latin typeface="IBM Plex Mono Text" panose="020B0509050203000203"/>
              </a:rPr>
              <a:t>Best model with 90.4% accuracy</a:t>
            </a:r>
          </a:p>
          <a:p>
            <a:pPr marL="363538" indent="-187325">
              <a:lnSpc>
                <a:spcPct val="100000"/>
              </a:lnSpc>
              <a:spcBef>
                <a:spcPts val="1400"/>
              </a:spcBef>
            </a:pPr>
            <a:r>
              <a:rPr lang="en-US" sz="1800" dirty="0">
                <a:solidFill>
                  <a:schemeClr val="accent3">
                    <a:lumMod val="25000"/>
                  </a:schemeClr>
                </a:solidFill>
                <a:latin typeface="IBM Plex Mono Text" panose="020B0509050203000203"/>
              </a:rPr>
              <a:t>Key features: reuse count, orbit type, payload mass</a:t>
            </a:r>
          </a:p>
          <a:p>
            <a:pPr marL="363538" indent="-187325">
              <a:lnSpc>
                <a:spcPct val="100000"/>
              </a:lnSpc>
              <a:spcBef>
                <a:spcPts val="1400"/>
              </a:spcBef>
            </a:pPr>
            <a:r>
              <a:rPr lang="en-US" sz="1800" dirty="0">
                <a:solidFill>
                  <a:schemeClr val="accent3">
                    <a:lumMod val="25000"/>
                  </a:schemeClr>
                </a:solidFill>
                <a:latin typeface="IBM Plex Mono Text" panose="020B0509050203000203"/>
              </a:rPr>
              <a:t>Confusion matrix showed strong prediction performance</a:t>
            </a:r>
            <a:endParaRPr lang="en-US" sz="1800" dirty="0">
              <a:latin typeface="IBM Plex Mono Text" panose="020B0509050203000203"/>
            </a:endParaRPr>
          </a:p>
          <a:p>
            <a:pPr marL="457200" lvl="1" indent="0">
              <a:buNone/>
            </a:pPr>
            <a:endParaRPr lang="en-US" sz="1800" dirty="0">
              <a:latin typeface="IBM Plex Mono Text" panose="020B0509050203000203"/>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6712"/>
            <a:ext cx="4035273" cy="4657761"/>
          </a:xfrm>
          <a:prstGeom prst="rect">
            <a:avLst/>
          </a:prstGeom>
        </p:spPr>
        <p:txBody>
          <a:bodyPr>
            <a:noAutofit/>
          </a:bodyPr>
          <a:lstStyle/>
          <a:p>
            <a:pPr marL="0" indent="0">
              <a:lnSpc>
                <a:spcPct val="100000"/>
              </a:lnSpc>
              <a:spcBef>
                <a:spcPts val="1200"/>
              </a:spcBef>
              <a:buNone/>
            </a:pPr>
            <a:r>
              <a:rPr lang="en-US" sz="1800" b="1" dirty="0">
                <a:solidFill>
                  <a:schemeClr val="accent3">
                    <a:lumMod val="25000"/>
                  </a:schemeClr>
                </a:solidFill>
                <a:latin typeface="IBM Plex Mono Text" panose="020B0509050203000203"/>
              </a:rPr>
              <a:t>Plot:</a:t>
            </a:r>
          </a:p>
          <a:p>
            <a:pPr>
              <a:lnSpc>
                <a:spcPct val="100000"/>
              </a:lnSpc>
              <a:spcBef>
                <a:spcPts val="1200"/>
              </a:spcBef>
            </a:pPr>
            <a:r>
              <a:rPr lang="en-US" sz="1800" dirty="0">
                <a:solidFill>
                  <a:schemeClr val="accent3">
                    <a:lumMod val="25000"/>
                  </a:schemeClr>
                </a:solidFill>
                <a:latin typeface="IBM Plex Mono Text" panose="020B0509050203000203"/>
              </a:rPr>
              <a:t>Scatter (strip) plot: Flight Number (x) vs. Launch Site (y)</a:t>
            </a:r>
          </a:p>
          <a:p>
            <a:pPr>
              <a:lnSpc>
                <a:spcPct val="100000"/>
              </a:lnSpc>
              <a:spcBef>
                <a:spcPts val="1200"/>
              </a:spcBef>
            </a:pPr>
            <a:r>
              <a:rPr lang="en-US" sz="1800" dirty="0">
                <a:solidFill>
                  <a:schemeClr val="accent3">
                    <a:lumMod val="25000"/>
                  </a:schemeClr>
                </a:solidFill>
                <a:latin typeface="IBM Plex Mono Text" panose="020B0509050203000203"/>
              </a:rPr>
              <a:t>Color: Class (0 = failure, 1 = success)</a:t>
            </a:r>
          </a:p>
          <a:p>
            <a:pPr marL="0" indent="0">
              <a:lnSpc>
                <a:spcPct val="100000"/>
              </a:lnSpc>
              <a:spcBef>
                <a:spcPts val="1200"/>
              </a:spcBef>
              <a:buNone/>
            </a:pPr>
            <a:r>
              <a:rPr lang="en-US" sz="1800" b="1" dirty="0">
                <a:solidFill>
                  <a:schemeClr val="accent3">
                    <a:lumMod val="25000"/>
                  </a:schemeClr>
                </a:solidFill>
                <a:latin typeface="IBM Plex Mono Text" panose="020B0509050203000203"/>
              </a:rPr>
              <a:t>Insight:</a:t>
            </a:r>
          </a:p>
          <a:p>
            <a:pPr>
              <a:lnSpc>
                <a:spcPct val="100000"/>
              </a:lnSpc>
              <a:spcBef>
                <a:spcPts val="1200"/>
              </a:spcBef>
            </a:pPr>
            <a:r>
              <a:rPr lang="en-US" sz="1800" dirty="0">
                <a:solidFill>
                  <a:schemeClr val="accent3">
                    <a:lumMod val="25000"/>
                  </a:schemeClr>
                </a:solidFill>
                <a:latin typeface="IBM Plex Mono Text" panose="020B0509050203000203"/>
              </a:rPr>
              <a:t>The plot shows how launch success varies by site and flight number.</a:t>
            </a:r>
          </a:p>
          <a:p>
            <a:pPr>
              <a:lnSpc>
                <a:spcPct val="100000"/>
              </a:lnSpc>
              <a:spcBef>
                <a:spcPts val="1200"/>
              </a:spcBef>
            </a:pPr>
            <a:r>
              <a:rPr lang="en-US" sz="1800" dirty="0">
                <a:solidFill>
                  <a:schemeClr val="accent3">
                    <a:lumMod val="25000"/>
                  </a:schemeClr>
                </a:solidFill>
                <a:latin typeface="IBM Plex Mono Text" panose="020B0509050203000203"/>
              </a:rPr>
              <a:t>Higher flight numbers (later missions) tend to have more successes, especially at CCAFS SLC-40 and VAFB SLC-4E.</a:t>
            </a:r>
          </a:p>
          <a:p>
            <a:pPr>
              <a:lnSpc>
                <a:spcPct val="100000"/>
              </a:lnSpc>
              <a:spcBef>
                <a:spcPts val="1200"/>
              </a:spcBef>
            </a:pPr>
            <a:r>
              <a:rPr lang="en-US" sz="1800" dirty="0">
                <a:solidFill>
                  <a:schemeClr val="accent3">
                    <a:lumMod val="25000"/>
                  </a:schemeClr>
                </a:solidFill>
                <a:latin typeface="IBM Plex Mono Text" panose="020B0509050203000203"/>
              </a:rPr>
              <a:t>KSC LC-39A has a high success rate across all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m 7">
            <a:extLst>
              <a:ext uri="{FF2B5EF4-FFF2-40B4-BE49-F238E27FC236}">
                <a16:creationId xmlns:a16="http://schemas.microsoft.com/office/drawing/2014/main" id="{5DE9E7C9-C3EC-DF14-4240-7B67363765EE}"/>
              </a:ext>
            </a:extLst>
          </p:cNvPr>
          <p:cNvPicPr>
            <a:picLocks/>
          </p:cNvPicPr>
          <p:nvPr/>
        </p:nvPicPr>
        <p:blipFill>
          <a:blip r:embed="rId3"/>
          <a:stretch>
            <a:fillRect/>
          </a:stretch>
        </p:blipFill>
        <p:spPr>
          <a:xfrm>
            <a:off x="4977972" y="1920758"/>
            <a:ext cx="6480000" cy="36000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CCE118F5-3CCE-65F8-B92C-31EB6E57DC58}"/>
              </a:ext>
            </a:extLst>
          </p:cNvPr>
          <p:cNvPicPr>
            <a:picLocks/>
          </p:cNvPicPr>
          <p:nvPr/>
        </p:nvPicPr>
        <p:blipFill>
          <a:blip r:embed="rId3"/>
          <a:stretch>
            <a:fillRect/>
          </a:stretch>
        </p:blipFill>
        <p:spPr>
          <a:xfrm>
            <a:off x="4941989" y="1756636"/>
            <a:ext cx="6480000" cy="3600000"/>
          </a:xfrm>
          <a:prstGeom prst="rect">
            <a:avLst/>
          </a:prstGeom>
        </p:spPr>
      </p:pic>
      <p:sp>
        <p:nvSpPr>
          <p:cNvPr id="8" name="Content Placeholder 2">
            <a:extLst>
              <a:ext uri="{FF2B5EF4-FFF2-40B4-BE49-F238E27FC236}">
                <a16:creationId xmlns:a16="http://schemas.microsoft.com/office/drawing/2014/main" id="{87475A43-CEA8-CE2C-80EB-6F2E4E6C9531}"/>
              </a:ext>
            </a:extLst>
          </p:cNvPr>
          <p:cNvSpPr txBox="1">
            <a:spLocks/>
          </p:cNvSpPr>
          <p:nvPr/>
        </p:nvSpPr>
        <p:spPr>
          <a:xfrm>
            <a:off x="770011" y="1745268"/>
            <a:ext cx="4035273" cy="369350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Plot:</a:t>
            </a:r>
          </a:p>
          <a:p>
            <a:pPr>
              <a:lnSpc>
                <a:spcPct val="100000"/>
              </a:lnSpc>
              <a:spcBef>
                <a:spcPts val="1200"/>
              </a:spcBef>
            </a:pPr>
            <a:r>
              <a:rPr lang="en-US" sz="1800" dirty="0">
                <a:solidFill>
                  <a:schemeClr val="accent3">
                    <a:lumMod val="25000"/>
                  </a:schemeClr>
                </a:solidFill>
                <a:latin typeface="IBM Plex Mono Text" panose="020B0509050203000203"/>
              </a:rPr>
              <a:t>Scatter plot: Payload Mass (x) vs. Launch Site (y)</a:t>
            </a:r>
          </a:p>
          <a:p>
            <a:pPr>
              <a:lnSpc>
                <a:spcPct val="100000"/>
              </a:lnSpc>
              <a:spcBef>
                <a:spcPts val="1200"/>
              </a:spcBef>
            </a:pPr>
            <a:r>
              <a:rPr lang="en-US" sz="1800" dirty="0">
                <a:solidFill>
                  <a:schemeClr val="accent3">
                    <a:lumMod val="25000"/>
                  </a:schemeClr>
                </a:solidFill>
                <a:latin typeface="IBM Plex Mono Text" panose="020B0509050203000203"/>
              </a:rPr>
              <a:t>Color: Class (landing success)</a:t>
            </a:r>
          </a:p>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Insight:</a:t>
            </a:r>
          </a:p>
          <a:p>
            <a:pPr>
              <a:lnSpc>
                <a:spcPct val="100000"/>
              </a:lnSpc>
              <a:spcBef>
                <a:spcPts val="1200"/>
              </a:spcBef>
            </a:pPr>
            <a:r>
              <a:rPr lang="en-US" sz="1800" dirty="0">
                <a:solidFill>
                  <a:schemeClr val="accent3">
                    <a:lumMod val="25000"/>
                  </a:schemeClr>
                </a:solidFill>
                <a:latin typeface="IBM Plex Mono Text" panose="020B0509050203000203"/>
              </a:rPr>
              <a:t>Heavier payloads (&gt;10,000 kg) are launched from KSC LC-39A and CCAFS SLC-40.</a:t>
            </a:r>
          </a:p>
          <a:p>
            <a:pPr>
              <a:lnSpc>
                <a:spcPct val="100000"/>
              </a:lnSpc>
              <a:spcBef>
                <a:spcPts val="1200"/>
              </a:spcBef>
            </a:pPr>
            <a:r>
              <a:rPr lang="en-US" sz="1800" dirty="0">
                <a:solidFill>
                  <a:schemeClr val="accent3">
                    <a:lumMod val="25000"/>
                  </a:schemeClr>
                </a:solidFill>
                <a:latin typeface="IBM Plex Mono Text" panose="020B0509050203000203"/>
              </a:rPr>
              <a:t>Success rate is high across all payload ranges, but failures cluster at lower payload masses.</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796717"/>
            <a:ext cx="8068072" cy="419377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IBM Plex Mono Text" panose="020B0509050203000203"/>
              </a:rPr>
              <a:t>Executive Summary</a:t>
            </a:r>
          </a:p>
          <a:p>
            <a:pPr>
              <a:lnSpc>
                <a:spcPct val="100000"/>
              </a:lnSpc>
              <a:spcBef>
                <a:spcPts val="1400"/>
              </a:spcBef>
            </a:pPr>
            <a:r>
              <a:rPr lang="en-US" sz="1800" dirty="0">
                <a:solidFill>
                  <a:schemeClr val="accent3">
                    <a:lumMod val="25000"/>
                  </a:schemeClr>
                </a:solidFill>
                <a:latin typeface="IBM Plex Mono Text" panose="020B0509050203000203"/>
              </a:rPr>
              <a:t>Introduction</a:t>
            </a:r>
          </a:p>
          <a:p>
            <a:pPr>
              <a:lnSpc>
                <a:spcPct val="100000"/>
              </a:lnSpc>
              <a:spcBef>
                <a:spcPts val="1400"/>
              </a:spcBef>
            </a:pPr>
            <a:r>
              <a:rPr lang="en-US" sz="1800" dirty="0">
                <a:solidFill>
                  <a:schemeClr val="accent3">
                    <a:lumMod val="25000"/>
                  </a:schemeClr>
                </a:solidFill>
                <a:latin typeface="IBM Plex Mono Text" panose="020B0509050203000203"/>
              </a:rPr>
              <a:t>Methodology</a:t>
            </a:r>
          </a:p>
          <a:p>
            <a:pPr>
              <a:lnSpc>
                <a:spcPct val="100000"/>
              </a:lnSpc>
              <a:spcBef>
                <a:spcPts val="1400"/>
              </a:spcBef>
            </a:pPr>
            <a:r>
              <a:rPr lang="en-US" sz="1800" dirty="0">
                <a:solidFill>
                  <a:schemeClr val="accent3">
                    <a:lumMod val="25000"/>
                  </a:schemeClr>
                </a:solidFill>
                <a:latin typeface="IBM Plex Mono Text" panose="020B0509050203000203"/>
              </a:rPr>
              <a:t>Results</a:t>
            </a:r>
          </a:p>
          <a:p>
            <a:pPr>
              <a:lnSpc>
                <a:spcPct val="100000"/>
              </a:lnSpc>
              <a:spcBef>
                <a:spcPts val="1400"/>
              </a:spcBef>
            </a:pPr>
            <a:r>
              <a:rPr lang="en-US" sz="1800" dirty="0">
                <a:solidFill>
                  <a:schemeClr val="accent3">
                    <a:lumMod val="25000"/>
                  </a:schemeClr>
                </a:solidFill>
                <a:latin typeface="IBM Plex Mono Text" panose="020B0509050203000203"/>
              </a:rPr>
              <a:t>Insights drawn from EDA</a:t>
            </a:r>
          </a:p>
          <a:p>
            <a:pPr>
              <a:lnSpc>
                <a:spcPct val="100000"/>
              </a:lnSpc>
              <a:spcBef>
                <a:spcPts val="1400"/>
              </a:spcBef>
            </a:pPr>
            <a:r>
              <a:rPr lang="en-US" sz="1800" dirty="0">
                <a:solidFill>
                  <a:schemeClr val="accent3">
                    <a:lumMod val="25000"/>
                  </a:schemeClr>
                </a:solidFill>
                <a:latin typeface="IBM Plex Mono Text" panose="020B0509050203000203"/>
              </a:rPr>
              <a:t>Launch Sites Proximities Analysis</a:t>
            </a:r>
          </a:p>
          <a:p>
            <a:pPr>
              <a:lnSpc>
                <a:spcPct val="100000"/>
              </a:lnSpc>
              <a:spcBef>
                <a:spcPts val="1400"/>
              </a:spcBef>
            </a:pPr>
            <a:r>
              <a:rPr lang="en-US" sz="1800" dirty="0">
                <a:solidFill>
                  <a:schemeClr val="accent3">
                    <a:lumMod val="25000"/>
                  </a:schemeClr>
                </a:solidFill>
                <a:latin typeface="IBM Plex Mono Text" panose="020B0509050203000203"/>
              </a:rPr>
              <a:t>Build a Dashboard with </a:t>
            </a:r>
            <a:r>
              <a:rPr lang="en-US" sz="1800" dirty="0" err="1">
                <a:solidFill>
                  <a:schemeClr val="accent3">
                    <a:lumMod val="25000"/>
                  </a:schemeClr>
                </a:solidFill>
                <a:latin typeface="IBM Plex Mono Text" panose="020B0509050203000203"/>
              </a:rPr>
              <a:t>Plotly</a:t>
            </a:r>
            <a:r>
              <a:rPr lang="en-US" sz="1800" dirty="0">
                <a:solidFill>
                  <a:schemeClr val="accent3">
                    <a:lumMod val="25000"/>
                  </a:schemeClr>
                </a:solidFill>
                <a:latin typeface="IBM Plex Mono Text" panose="020B0509050203000203"/>
              </a:rPr>
              <a:t> Dash</a:t>
            </a:r>
          </a:p>
          <a:p>
            <a:pPr>
              <a:lnSpc>
                <a:spcPct val="100000"/>
              </a:lnSpc>
              <a:spcBef>
                <a:spcPts val="1400"/>
              </a:spcBef>
            </a:pPr>
            <a:r>
              <a:rPr lang="en-US" sz="1800" dirty="0">
                <a:solidFill>
                  <a:schemeClr val="accent3">
                    <a:lumMod val="25000"/>
                  </a:schemeClr>
                </a:solidFill>
                <a:latin typeface="IBM Plex Mono Text" panose="020B0509050203000203"/>
              </a:rPr>
              <a:t>Predictive Analysis (Classification)</a:t>
            </a:r>
          </a:p>
          <a:p>
            <a:pPr>
              <a:lnSpc>
                <a:spcPct val="100000"/>
              </a:lnSpc>
              <a:spcBef>
                <a:spcPts val="1400"/>
              </a:spcBef>
            </a:pPr>
            <a:r>
              <a:rPr lang="en-US" sz="1800" dirty="0">
                <a:solidFill>
                  <a:schemeClr val="accent3">
                    <a:lumMod val="25000"/>
                  </a:schemeClr>
                </a:solidFill>
                <a:latin typeface="IBM Plex Mono Text" panose="020B0509050203000203"/>
              </a:rPr>
              <a:t>Conclusions</a:t>
            </a:r>
          </a:p>
          <a:p>
            <a:pPr>
              <a:lnSpc>
                <a:spcPct val="100000"/>
              </a:lnSpc>
              <a:spcBef>
                <a:spcPts val="1400"/>
              </a:spcBef>
            </a:pPr>
            <a:r>
              <a:rPr lang="en-US" sz="1800" dirty="0">
                <a:solidFill>
                  <a:schemeClr val="accent3">
                    <a:lumMod val="25000"/>
                  </a:schemeClr>
                </a:solidFill>
                <a:latin typeface="IBM Plex Mono Text" panose="020B0509050203000203"/>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28212E07-3C31-358C-F181-00211924A3F0}"/>
              </a:ext>
            </a:extLst>
          </p:cNvPr>
          <p:cNvSpPr txBox="1">
            <a:spLocks/>
          </p:cNvSpPr>
          <p:nvPr/>
        </p:nvSpPr>
        <p:spPr>
          <a:xfrm>
            <a:off x="770011" y="1624373"/>
            <a:ext cx="4892235" cy="4401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Plot:</a:t>
            </a:r>
          </a:p>
          <a:p>
            <a:pPr>
              <a:lnSpc>
                <a:spcPct val="100000"/>
              </a:lnSpc>
              <a:spcBef>
                <a:spcPts val="1200"/>
              </a:spcBef>
            </a:pPr>
            <a:r>
              <a:rPr lang="en-US" sz="1800" dirty="0">
                <a:solidFill>
                  <a:schemeClr val="accent3">
                    <a:lumMod val="25000"/>
                  </a:schemeClr>
                </a:solidFill>
                <a:latin typeface="IBM Plex Mono Text" panose="020B0509050203000203"/>
              </a:rPr>
              <a:t>Bar chart showing success count or success rate by orbit</a:t>
            </a:r>
          </a:p>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Insight:</a:t>
            </a:r>
          </a:p>
          <a:p>
            <a:pPr>
              <a:lnSpc>
                <a:spcPct val="100000"/>
              </a:lnSpc>
              <a:spcBef>
                <a:spcPts val="1200"/>
              </a:spcBef>
            </a:pPr>
            <a:r>
              <a:rPr lang="en-US" sz="1800" dirty="0">
                <a:solidFill>
                  <a:schemeClr val="accent3">
                    <a:lumMod val="25000"/>
                  </a:schemeClr>
                </a:solidFill>
                <a:latin typeface="IBM Plex Mono Text" panose="020B0509050203000203"/>
              </a:rPr>
              <a:t>Success rates vary significantly by orbit type.</a:t>
            </a:r>
          </a:p>
          <a:p>
            <a:pPr>
              <a:lnSpc>
                <a:spcPct val="100000"/>
              </a:lnSpc>
              <a:spcBef>
                <a:spcPts val="1200"/>
              </a:spcBef>
            </a:pPr>
            <a:r>
              <a:rPr lang="en-US" sz="1800" dirty="0">
                <a:solidFill>
                  <a:schemeClr val="accent3">
                    <a:lumMod val="25000"/>
                  </a:schemeClr>
                </a:solidFill>
                <a:latin typeface="IBM Plex Mono Text" panose="020B0509050203000203"/>
              </a:rPr>
              <a:t>ES-L1, GEO, HEO, and SSO achieved 100% success, while LEO, ISS, MEO, VLEO, and PO showed consistent performance.</a:t>
            </a:r>
          </a:p>
          <a:p>
            <a:pPr>
              <a:lnSpc>
                <a:spcPct val="100000"/>
              </a:lnSpc>
              <a:spcBef>
                <a:spcPts val="1200"/>
              </a:spcBef>
            </a:pPr>
            <a:r>
              <a:rPr lang="en-US" sz="1800" dirty="0">
                <a:solidFill>
                  <a:schemeClr val="accent3">
                    <a:lumMod val="25000"/>
                  </a:schemeClr>
                </a:solidFill>
                <a:latin typeface="IBM Plex Mono Text" panose="020B0509050203000203"/>
              </a:rPr>
              <a:t>GTO had the lowest success rate, indicating higher mission complexity.</a:t>
            </a:r>
          </a:p>
          <a:p>
            <a:pPr>
              <a:lnSpc>
                <a:spcPct val="100000"/>
              </a:lnSpc>
              <a:spcBef>
                <a:spcPts val="1200"/>
              </a:spcBef>
            </a:pPr>
            <a:r>
              <a:rPr lang="en-US" sz="1800" dirty="0">
                <a:solidFill>
                  <a:schemeClr val="accent3">
                    <a:lumMod val="25000"/>
                  </a:schemeClr>
                </a:solidFill>
                <a:latin typeface="IBM Plex Mono Text" panose="020B0509050203000203"/>
              </a:rPr>
              <a:t>This suggests orbit type is a key factor in predicting landing outcomes.</a:t>
            </a:r>
          </a:p>
        </p:txBody>
      </p:sp>
      <p:pic>
        <p:nvPicPr>
          <p:cNvPr id="7" name="Imagem 6">
            <a:extLst>
              <a:ext uri="{FF2B5EF4-FFF2-40B4-BE49-F238E27FC236}">
                <a16:creationId xmlns:a16="http://schemas.microsoft.com/office/drawing/2014/main" id="{02B743A3-8A23-F51A-09F7-1F718C6B69E7}"/>
              </a:ext>
            </a:extLst>
          </p:cNvPr>
          <p:cNvPicPr>
            <a:picLocks noChangeAspect="1"/>
          </p:cNvPicPr>
          <p:nvPr/>
        </p:nvPicPr>
        <p:blipFill>
          <a:blip r:embed="rId3"/>
          <a:stretch>
            <a:fillRect/>
          </a:stretch>
        </p:blipFill>
        <p:spPr>
          <a:xfrm>
            <a:off x="5884936" y="1624373"/>
            <a:ext cx="5400675" cy="4333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C27074F-DEB6-7591-AAFA-977A4484969F}"/>
              </a:ext>
            </a:extLst>
          </p:cNvPr>
          <p:cNvSpPr txBox="1">
            <a:spLocks/>
          </p:cNvSpPr>
          <p:nvPr/>
        </p:nvSpPr>
        <p:spPr>
          <a:xfrm>
            <a:off x="770011" y="1778610"/>
            <a:ext cx="4035273" cy="36935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Plot:</a:t>
            </a:r>
          </a:p>
          <a:p>
            <a:pPr>
              <a:lnSpc>
                <a:spcPct val="100000"/>
              </a:lnSpc>
              <a:spcBef>
                <a:spcPts val="1200"/>
              </a:spcBef>
            </a:pPr>
            <a:r>
              <a:rPr lang="en-US" sz="1800" dirty="0">
                <a:solidFill>
                  <a:schemeClr val="accent3">
                    <a:lumMod val="25000"/>
                  </a:schemeClr>
                </a:solidFill>
                <a:latin typeface="IBM Plex Mono Text" panose="020B0509050203000203"/>
              </a:rPr>
              <a:t>Scatter plot: Flight Number (x) vs. Orbit (y)</a:t>
            </a:r>
          </a:p>
          <a:p>
            <a:pPr>
              <a:lnSpc>
                <a:spcPct val="100000"/>
              </a:lnSpc>
              <a:spcBef>
                <a:spcPts val="1200"/>
              </a:spcBef>
            </a:pPr>
            <a:r>
              <a:rPr lang="en-US" sz="1800" dirty="0">
                <a:solidFill>
                  <a:schemeClr val="accent3">
                    <a:lumMod val="25000"/>
                  </a:schemeClr>
                </a:solidFill>
                <a:latin typeface="IBM Plex Mono Text" panose="020B0509050203000203"/>
              </a:rPr>
              <a:t>Color: Outcome (Class)</a:t>
            </a:r>
          </a:p>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Insight:</a:t>
            </a:r>
          </a:p>
          <a:p>
            <a:pPr>
              <a:lnSpc>
                <a:spcPct val="100000"/>
              </a:lnSpc>
              <a:spcBef>
                <a:spcPts val="1200"/>
              </a:spcBef>
            </a:pPr>
            <a:r>
              <a:rPr lang="en-US" sz="1800" dirty="0">
                <a:solidFill>
                  <a:schemeClr val="accent3">
                    <a:lumMod val="25000"/>
                  </a:schemeClr>
                </a:solidFill>
                <a:latin typeface="IBM Plex Mono Text" panose="020B0509050203000203"/>
              </a:rPr>
              <a:t>Distribution of orbit types changed over time.</a:t>
            </a:r>
          </a:p>
          <a:p>
            <a:pPr>
              <a:lnSpc>
                <a:spcPct val="100000"/>
              </a:lnSpc>
              <a:spcBef>
                <a:spcPts val="1200"/>
              </a:spcBef>
            </a:pPr>
            <a:r>
              <a:rPr lang="en-US" sz="1800" dirty="0">
                <a:solidFill>
                  <a:schemeClr val="accent3">
                    <a:lumMod val="25000"/>
                  </a:schemeClr>
                </a:solidFill>
                <a:latin typeface="IBM Plex Mono Text" panose="020B0509050203000203"/>
              </a:rPr>
              <a:t>Some orbits became more frequent and successful in later flights.</a:t>
            </a:r>
          </a:p>
        </p:txBody>
      </p:sp>
      <p:pic>
        <p:nvPicPr>
          <p:cNvPr id="7" name="Imagem 6">
            <a:extLst>
              <a:ext uri="{FF2B5EF4-FFF2-40B4-BE49-F238E27FC236}">
                <a16:creationId xmlns:a16="http://schemas.microsoft.com/office/drawing/2014/main" id="{7C139CE4-BE2D-E806-0978-EAC0691A2783}"/>
              </a:ext>
            </a:extLst>
          </p:cNvPr>
          <p:cNvPicPr>
            <a:picLocks/>
          </p:cNvPicPr>
          <p:nvPr/>
        </p:nvPicPr>
        <p:blipFill>
          <a:blip r:embed="rId3"/>
          <a:stretch>
            <a:fillRect/>
          </a:stretch>
        </p:blipFill>
        <p:spPr>
          <a:xfrm>
            <a:off x="4941989" y="1756636"/>
            <a:ext cx="6480000" cy="36000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C7950FBC-C918-49E3-6E7F-51D5FBA362E3}"/>
              </a:ext>
            </a:extLst>
          </p:cNvPr>
          <p:cNvSpPr txBox="1">
            <a:spLocks/>
          </p:cNvSpPr>
          <p:nvPr/>
        </p:nvSpPr>
        <p:spPr>
          <a:xfrm>
            <a:off x="770011" y="1591042"/>
            <a:ext cx="4035273" cy="44345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1600" b="1" dirty="0">
                <a:solidFill>
                  <a:schemeClr val="accent3">
                    <a:lumMod val="25000"/>
                  </a:schemeClr>
                </a:solidFill>
                <a:latin typeface="IBM Plex Mono Text" panose="020B0509050203000203"/>
              </a:rPr>
              <a:t>Plot:</a:t>
            </a:r>
          </a:p>
          <a:p>
            <a:pPr>
              <a:lnSpc>
                <a:spcPct val="100000"/>
              </a:lnSpc>
              <a:spcBef>
                <a:spcPts val="1200"/>
              </a:spcBef>
            </a:pPr>
            <a:r>
              <a:rPr lang="en-US" sz="1600" dirty="0">
                <a:solidFill>
                  <a:schemeClr val="accent3">
                    <a:lumMod val="25000"/>
                  </a:schemeClr>
                </a:solidFill>
                <a:latin typeface="IBM Plex Mono Text" panose="020B0509050203000203"/>
              </a:rPr>
              <a:t>Scatter plot: Payload Mass (x) vs. Orbit Type (y)</a:t>
            </a:r>
          </a:p>
          <a:p>
            <a:pPr>
              <a:lnSpc>
                <a:spcPct val="100000"/>
              </a:lnSpc>
              <a:spcBef>
                <a:spcPts val="1200"/>
              </a:spcBef>
            </a:pPr>
            <a:r>
              <a:rPr lang="en-US" sz="1600" dirty="0">
                <a:solidFill>
                  <a:schemeClr val="accent3">
                    <a:lumMod val="25000"/>
                  </a:schemeClr>
                </a:solidFill>
                <a:latin typeface="IBM Plex Mono Text" panose="020B0509050203000203"/>
              </a:rPr>
              <a:t>Color: Success class</a:t>
            </a:r>
          </a:p>
          <a:p>
            <a:pPr marL="0" indent="0">
              <a:lnSpc>
                <a:spcPct val="100000"/>
              </a:lnSpc>
              <a:spcBef>
                <a:spcPts val="1200"/>
              </a:spcBef>
              <a:buFont typeface="Arial" panose="020B0604020202020204" pitchFamily="34" charset="0"/>
              <a:buNone/>
            </a:pPr>
            <a:r>
              <a:rPr lang="en-US" sz="1600" b="1" dirty="0">
                <a:solidFill>
                  <a:schemeClr val="accent3">
                    <a:lumMod val="25000"/>
                  </a:schemeClr>
                </a:solidFill>
                <a:latin typeface="IBM Plex Mono Text" panose="020B0509050203000203"/>
              </a:rPr>
              <a:t>Insight:</a:t>
            </a:r>
          </a:p>
          <a:p>
            <a:pPr>
              <a:lnSpc>
                <a:spcPct val="100000"/>
              </a:lnSpc>
              <a:spcBef>
                <a:spcPts val="1200"/>
              </a:spcBef>
            </a:pPr>
            <a:r>
              <a:rPr lang="en-US" sz="1600" dirty="0">
                <a:solidFill>
                  <a:schemeClr val="accent3">
                    <a:lumMod val="25000"/>
                  </a:schemeClr>
                </a:solidFill>
                <a:latin typeface="IBM Plex Mono Text" panose="020B0509050203000203"/>
              </a:rPr>
              <a:t>Different orbits handled different payload sizes.</a:t>
            </a:r>
          </a:p>
          <a:p>
            <a:pPr>
              <a:lnSpc>
                <a:spcPct val="100000"/>
              </a:lnSpc>
              <a:spcBef>
                <a:spcPts val="1200"/>
              </a:spcBef>
            </a:pPr>
            <a:r>
              <a:rPr lang="en-US" sz="1600" dirty="0">
                <a:solidFill>
                  <a:schemeClr val="accent3">
                    <a:lumMod val="25000"/>
                  </a:schemeClr>
                </a:solidFill>
                <a:latin typeface="IBM Plex Mono Text" panose="020B0509050203000203"/>
              </a:rPr>
              <a:t>GTO (Geostationary Transfer Orbit) missions carry the heaviest payloads.</a:t>
            </a:r>
          </a:p>
          <a:p>
            <a:pPr>
              <a:lnSpc>
                <a:spcPct val="100000"/>
              </a:lnSpc>
              <a:spcBef>
                <a:spcPts val="1200"/>
              </a:spcBef>
            </a:pPr>
            <a:r>
              <a:rPr lang="en-US" sz="1600" dirty="0">
                <a:solidFill>
                  <a:schemeClr val="accent3">
                    <a:lumMod val="25000"/>
                  </a:schemeClr>
                </a:solidFill>
                <a:latin typeface="IBM Plex Mono Text" panose="020B0509050203000203"/>
              </a:rPr>
              <a:t>Failures are rare but occur across all payload ranges.</a:t>
            </a:r>
          </a:p>
          <a:p>
            <a:pPr>
              <a:lnSpc>
                <a:spcPct val="100000"/>
              </a:lnSpc>
              <a:spcBef>
                <a:spcPts val="1200"/>
              </a:spcBef>
            </a:pPr>
            <a:r>
              <a:rPr lang="en-US" sz="1600" dirty="0">
                <a:solidFill>
                  <a:schemeClr val="accent3">
                    <a:lumMod val="25000"/>
                  </a:schemeClr>
                </a:solidFill>
                <a:latin typeface="IBM Plex Mono Text" panose="020B0509050203000203"/>
              </a:rPr>
              <a:t>Some orbit-payload combinations were riskier.</a:t>
            </a:r>
          </a:p>
        </p:txBody>
      </p:sp>
      <p:pic>
        <p:nvPicPr>
          <p:cNvPr id="7" name="Imagem 6">
            <a:extLst>
              <a:ext uri="{FF2B5EF4-FFF2-40B4-BE49-F238E27FC236}">
                <a16:creationId xmlns:a16="http://schemas.microsoft.com/office/drawing/2014/main" id="{FFEB6C77-9430-B262-28F1-CCF1E89DF644}"/>
              </a:ext>
            </a:extLst>
          </p:cNvPr>
          <p:cNvPicPr>
            <a:picLocks/>
          </p:cNvPicPr>
          <p:nvPr/>
        </p:nvPicPr>
        <p:blipFill>
          <a:blip r:embed="rId3"/>
          <a:stretch>
            <a:fillRect/>
          </a:stretch>
        </p:blipFill>
        <p:spPr>
          <a:xfrm>
            <a:off x="4941989" y="2008307"/>
            <a:ext cx="6480000" cy="36000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73123173-DCDF-FC99-F861-1D81BA334919}"/>
              </a:ext>
            </a:extLst>
          </p:cNvPr>
          <p:cNvSpPr txBox="1">
            <a:spLocks/>
          </p:cNvSpPr>
          <p:nvPr/>
        </p:nvSpPr>
        <p:spPr>
          <a:xfrm>
            <a:off x="770011" y="1778610"/>
            <a:ext cx="4035273" cy="357802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Plot:</a:t>
            </a:r>
          </a:p>
          <a:p>
            <a:pPr>
              <a:lnSpc>
                <a:spcPct val="100000"/>
              </a:lnSpc>
              <a:spcBef>
                <a:spcPts val="1200"/>
              </a:spcBef>
            </a:pPr>
            <a:r>
              <a:rPr lang="en-US" sz="1800" dirty="0">
                <a:solidFill>
                  <a:schemeClr val="accent3">
                    <a:lumMod val="25000"/>
                  </a:schemeClr>
                </a:solidFill>
                <a:latin typeface="IBM Plex Mono Text" panose="020B0509050203000203"/>
              </a:rPr>
              <a:t>Line chart: Year (x) vs. Average Landing Success (y)</a:t>
            </a:r>
          </a:p>
          <a:p>
            <a:pPr marL="0" indent="0">
              <a:lnSpc>
                <a:spcPct val="100000"/>
              </a:lnSpc>
              <a:spcBef>
                <a:spcPts val="1200"/>
              </a:spcBef>
              <a:buFont typeface="Arial" panose="020B0604020202020204" pitchFamily="34" charset="0"/>
              <a:buNone/>
            </a:pPr>
            <a:r>
              <a:rPr lang="en-US" sz="1800" b="1" dirty="0">
                <a:solidFill>
                  <a:schemeClr val="accent3">
                    <a:lumMod val="25000"/>
                  </a:schemeClr>
                </a:solidFill>
                <a:latin typeface="IBM Plex Mono Text" panose="020B0509050203000203"/>
              </a:rPr>
              <a:t>Insight:</a:t>
            </a:r>
          </a:p>
          <a:p>
            <a:pPr>
              <a:lnSpc>
                <a:spcPct val="100000"/>
              </a:lnSpc>
              <a:spcBef>
                <a:spcPts val="1200"/>
              </a:spcBef>
            </a:pPr>
            <a:r>
              <a:rPr lang="en-US" sz="1800" dirty="0">
                <a:solidFill>
                  <a:schemeClr val="accent3">
                    <a:lumMod val="25000"/>
                  </a:schemeClr>
                </a:solidFill>
                <a:latin typeface="IBM Plex Mono Text" panose="020B0509050203000203"/>
              </a:rPr>
              <a:t>Overall improvement in success rate year-over-year, peaking at ~90% after 2015.</a:t>
            </a:r>
          </a:p>
          <a:p>
            <a:pPr>
              <a:lnSpc>
                <a:spcPct val="100000"/>
              </a:lnSpc>
              <a:spcBef>
                <a:spcPts val="1200"/>
              </a:spcBef>
            </a:pPr>
            <a:r>
              <a:rPr lang="en-US" sz="1800" dirty="0">
                <a:solidFill>
                  <a:schemeClr val="accent3">
                    <a:lumMod val="25000"/>
                  </a:schemeClr>
                </a:solidFill>
                <a:latin typeface="IBM Plex Mono Text" panose="020B0509050203000203"/>
              </a:rPr>
              <a:t>Clear trend of reliability increasing over time.</a:t>
            </a:r>
          </a:p>
        </p:txBody>
      </p:sp>
      <p:pic>
        <p:nvPicPr>
          <p:cNvPr id="7" name="Imagem 6">
            <a:extLst>
              <a:ext uri="{FF2B5EF4-FFF2-40B4-BE49-F238E27FC236}">
                <a16:creationId xmlns:a16="http://schemas.microsoft.com/office/drawing/2014/main" id="{29D46775-EE0C-7954-D43D-B0005DEBA077}"/>
              </a:ext>
            </a:extLst>
          </p:cNvPr>
          <p:cNvPicPr>
            <a:picLocks/>
          </p:cNvPicPr>
          <p:nvPr/>
        </p:nvPicPr>
        <p:blipFill>
          <a:blip r:embed="rId3"/>
          <a:stretch>
            <a:fillRect/>
          </a:stretch>
        </p:blipFill>
        <p:spPr>
          <a:xfrm>
            <a:off x="4805611" y="1756636"/>
            <a:ext cx="6480000" cy="36000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79440"/>
            <a:ext cx="10515600" cy="4446134"/>
          </a:xfrm>
          <a:prstGeom prst="rect">
            <a:avLst/>
          </a:prstGeom>
        </p:spPr>
        <p:txBody>
          <a:bodyPr>
            <a:no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DISTINCT </a:t>
            </a:r>
            <a:r>
              <a:rPr lang="en-US" sz="1800" dirty="0" err="1">
                <a:solidFill>
                  <a:schemeClr val="accent3">
                    <a:lumMod val="25000"/>
                  </a:schemeClr>
                </a:solidFill>
                <a:latin typeface="IBM Plex Mono Text" panose="020B0509050203000203"/>
              </a:rPr>
              <a:t>Launch_Site</a:t>
            </a:r>
            <a:r>
              <a:rPr lang="en-US" sz="1800" dirty="0">
                <a:solidFill>
                  <a:schemeClr val="accent3">
                    <a:lumMod val="25000"/>
                  </a:schemeClr>
                </a:solidFill>
                <a:latin typeface="IBM Plex Mono Text" panose="020B0509050203000203"/>
              </a:rPr>
              <a:t> FROM SPACEXTABLE;</a:t>
            </a:r>
            <a:endParaRPr lang="en-US" sz="1800" b="1" dirty="0">
              <a:solidFill>
                <a:schemeClr val="accent3">
                  <a:lumMod val="25000"/>
                </a:schemeClr>
              </a:solidFill>
              <a:latin typeface="IBM Plex Mono Text" panose="020B0509050203000203"/>
            </a:endParaRPr>
          </a:p>
          <a:p>
            <a:pPr marL="0" indent="0">
              <a:lnSpc>
                <a:spcPct val="100000"/>
              </a:lnSpc>
              <a:spcBef>
                <a:spcPts val="1400"/>
              </a:spcBef>
              <a:buNone/>
            </a:pPr>
            <a:r>
              <a:rPr lang="en-US" sz="1800" b="1" dirty="0">
                <a:solidFill>
                  <a:schemeClr val="accent3">
                    <a:lumMod val="25000"/>
                  </a:schemeClr>
                </a:solidFill>
                <a:latin typeface="IBM Plex Mono Text" panose="020B0509050203000203"/>
              </a:rPr>
              <a:t>Unique Launch Sites Found:</a:t>
            </a:r>
          </a:p>
          <a:p>
            <a:pPr>
              <a:lnSpc>
                <a:spcPct val="100000"/>
              </a:lnSpc>
              <a:spcBef>
                <a:spcPts val="1400"/>
              </a:spcBef>
            </a:pPr>
            <a:r>
              <a:rPr lang="en-US" sz="1800" dirty="0">
                <a:solidFill>
                  <a:schemeClr val="accent3">
                    <a:lumMod val="25000"/>
                  </a:schemeClr>
                </a:solidFill>
                <a:latin typeface="IBM Plex Mono Text" panose="020B0509050203000203"/>
              </a:rPr>
              <a:t>CCAFS LC-40</a:t>
            </a:r>
          </a:p>
          <a:p>
            <a:pPr>
              <a:lnSpc>
                <a:spcPct val="100000"/>
              </a:lnSpc>
              <a:spcBef>
                <a:spcPts val="1400"/>
              </a:spcBef>
            </a:pPr>
            <a:r>
              <a:rPr lang="en-US" sz="1800" dirty="0">
                <a:solidFill>
                  <a:schemeClr val="accent3">
                    <a:lumMod val="25000"/>
                  </a:schemeClr>
                </a:solidFill>
                <a:latin typeface="IBM Plex Mono Text" panose="020B0509050203000203"/>
              </a:rPr>
              <a:t>VAFB SLC-4E</a:t>
            </a:r>
          </a:p>
          <a:p>
            <a:pPr>
              <a:lnSpc>
                <a:spcPct val="100000"/>
              </a:lnSpc>
              <a:spcBef>
                <a:spcPts val="1400"/>
              </a:spcBef>
            </a:pPr>
            <a:r>
              <a:rPr lang="en-US" sz="1800" dirty="0">
                <a:solidFill>
                  <a:schemeClr val="accent3">
                    <a:lumMod val="25000"/>
                  </a:schemeClr>
                </a:solidFill>
                <a:latin typeface="IBM Plex Mono Text" panose="020B0509050203000203"/>
              </a:rPr>
              <a:t>KSC LC-39A</a:t>
            </a:r>
          </a:p>
          <a:p>
            <a:pPr>
              <a:lnSpc>
                <a:spcPct val="100000"/>
              </a:lnSpc>
              <a:spcBef>
                <a:spcPts val="1400"/>
              </a:spcBef>
            </a:pPr>
            <a:r>
              <a:rPr lang="en-US" sz="1800" dirty="0">
                <a:solidFill>
                  <a:schemeClr val="accent3">
                    <a:lumMod val="25000"/>
                  </a:schemeClr>
                </a:solidFill>
                <a:latin typeface="IBM Plex Mono Text" panose="020B0509050203000203"/>
              </a:rPr>
              <a:t>CCAFS SLC-40</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This query identifies all unique launch sites used by SpaceX. The results show 4 unique launch sites used by SpaceX, including 2 at Cape Canaveral (CCAFS) and one each at Vandenberg and Kennedy Space Center.</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1375" cy="3977298"/>
          </a:xfrm>
          <a:prstGeom prst="rect">
            <a:avLst/>
          </a:prstGeom>
        </p:spPr>
        <p:txBody>
          <a:bodyPr>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 FROM SPACEXTABLE WHERE </a:t>
            </a:r>
            <a:r>
              <a:rPr lang="en-US" sz="1800" dirty="0" err="1">
                <a:solidFill>
                  <a:schemeClr val="accent3">
                    <a:lumMod val="25000"/>
                  </a:schemeClr>
                </a:solidFill>
                <a:latin typeface="IBM Plex Mono Text" panose="020B0509050203000203"/>
              </a:rPr>
              <a:t>Launch_Site</a:t>
            </a:r>
            <a:r>
              <a:rPr lang="en-US" sz="1800" dirty="0">
                <a:solidFill>
                  <a:schemeClr val="accent3">
                    <a:lumMod val="25000"/>
                  </a:schemeClr>
                </a:solidFill>
                <a:latin typeface="IBM Plex Mono Text" panose="020B0509050203000203"/>
              </a:rPr>
              <a:t> LIKE 'CCA%' LIMIT 5;</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Result:</a:t>
            </a:r>
          </a:p>
          <a:p>
            <a:pPr>
              <a:lnSpc>
                <a:spcPct val="100000"/>
              </a:lnSpc>
              <a:spcBef>
                <a:spcPts val="1400"/>
              </a:spcBef>
            </a:pPr>
            <a:r>
              <a:rPr lang="en-US" sz="1800" dirty="0">
                <a:solidFill>
                  <a:schemeClr val="accent3">
                    <a:lumMod val="25000"/>
                  </a:schemeClr>
                </a:solidFill>
                <a:latin typeface="IBM Plex Mono Text" panose="020B0509050203000203"/>
              </a:rPr>
              <a:t>Displays 5 early missions from Cape Canaveral (CCAFS) launch sites.</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Filters for launch sites starting with 'CCA' (Cape Canaveral), showing the first 5 records including dates, payloads, and outcomes.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3895237"/>
          </a:xfrm>
          <a:prstGeom prst="rect">
            <a:avLst/>
          </a:prstGeom>
        </p:spPr>
        <p:txBody>
          <a:bodyPr>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SUM(PAYLOAD_MASS__KG_) AS </a:t>
            </a:r>
            <a:r>
              <a:rPr lang="en-US" sz="1800" dirty="0" err="1">
                <a:solidFill>
                  <a:schemeClr val="accent3">
                    <a:lumMod val="25000"/>
                  </a:schemeClr>
                </a:solidFill>
                <a:latin typeface="IBM Plex Mono Text" panose="020B0509050203000203"/>
              </a:rPr>
              <a:t>Total_Payload_Mass</a:t>
            </a:r>
            <a:r>
              <a:rPr lang="en-US" sz="1800" dirty="0">
                <a:solidFill>
                  <a:schemeClr val="accent3">
                    <a:lumMod val="25000"/>
                  </a:schemeClr>
                </a:solidFill>
                <a:latin typeface="IBM Plex Mono Text" panose="020B0509050203000203"/>
              </a:rPr>
              <a:t> FROM SPACEXTABLE WHERE Customer LIKE '%NASA (CRS)%’;</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Total Payload:</a:t>
            </a:r>
          </a:p>
          <a:p>
            <a:pPr>
              <a:lnSpc>
                <a:spcPct val="100000"/>
              </a:lnSpc>
              <a:spcBef>
                <a:spcPts val="1400"/>
              </a:spcBef>
            </a:pPr>
            <a:r>
              <a:rPr lang="en-US" sz="1800" dirty="0">
                <a:solidFill>
                  <a:schemeClr val="accent3">
                    <a:lumMod val="25000"/>
                  </a:schemeClr>
                </a:solidFill>
                <a:latin typeface="IBM Plex Mono Text" panose="020B0509050203000203"/>
              </a:rPr>
              <a:t>48,213 kg</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Calculates the combined payload mass delivered for NASA's Commercial Resupply Services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3977298"/>
          </a:xfrm>
          <a:prstGeom prst="rect">
            <a:avLst/>
          </a:prstGeom>
        </p:spPr>
        <p:txBody>
          <a:bodyPr>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AVG(PAYLOAD_MASS__KG_) AS </a:t>
            </a:r>
            <a:r>
              <a:rPr lang="en-US" sz="1800" dirty="0" err="1">
                <a:solidFill>
                  <a:schemeClr val="accent3">
                    <a:lumMod val="25000"/>
                  </a:schemeClr>
                </a:solidFill>
                <a:latin typeface="IBM Plex Mono Text" panose="020B0509050203000203"/>
              </a:rPr>
              <a:t>Average_Payload_Mass</a:t>
            </a:r>
            <a:r>
              <a:rPr lang="en-US" sz="1800" dirty="0">
                <a:solidFill>
                  <a:schemeClr val="accent3">
                    <a:lumMod val="25000"/>
                  </a:schemeClr>
                </a:solidFill>
                <a:latin typeface="IBM Plex Mono Text" panose="020B0509050203000203"/>
              </a:rPr>
              <a:t> FROM SPACEXTABLE WHERE </a:t>
            </a:r>
            <a:r>
              <a:rPr lang="en-US" sz="1800" dirty="0" err="1">
                <a:solidFill>
                  <a:schemeClr val="accent3">
                    <a:lumMod val="25000"/>
                  </a:schemeClr>
                </a:solidFill>
                <a:latin typeface="IBM Plex Mono Text" panose="020B0509050203000203"/>
              </a:rPr>
              <a:t>Booster_Version</a:t>
            </a:r>
            <a:r>
              <a:rPr lang="en-US" sz="1800" dirty="0">
                <a:solidFill>
                  <a:schemeClr val="accent3">
                    <a:lumMod val="25000"/>
                  </a:schemeClr>
                </a:solidFill>
                <a:latin typeface="IBM Plex Mono Text" panose="020B0509050203000203"/>
              </a:rPr>
              <a:t> = 'F9 v1.1’;</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Average Payload:</a:t>
            </a:r>
          </a:p>
          <a:p>
            <a:pPr>
              <a:lnSpc>
                <a:spcPct val="100000"/>
              </a:lnSpc>
              <a:spcBef>
                <a:spcPts val="1400"/>
              </a:spcBef>
            </a:pPr>
            <a:r>
              <a:rPr lang="en-US" sz="1800" dirty="0">
                <a:solidFill>
                  <a:schemeClr val="accent3">
                    <a:lumMod val="25000"/>
                  </a:schemeClr>
                </a:solidFill>
                <a:latin typeface="IBM Plex Mono Text" panose="020B0509050203000203"/>
              </a:rPr>
              <a:t>~2,928.4 kg</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Shows the typical payload capacity for SpaceX's Falcon 9 v1.1 booster variant.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MIN(Date) AS </a:t>
            </a:r>
            <a:r>
              <a:rPr lang="en-US" sz="1800" dirty="0" err="1">
                <a:solidFill>
                  <a:schemeClr val="accent3">
                    <a:lumMod val="25000"/>
                  </a:schemeClr>
                </a:solidFill>
                <a:latin typeface="IBM Plex Mono Text" panose="020B0509050203000203"/>
              </a:rPr>
              <a:t>First_Success</a:t>
            </a:r>
            <a:r>
              <a:rPr lang="en-US" sz="1800" dirty="0">
                <a:solidFill>
                  <a:schemeClr val="accent3">
                    <a:lumMod val="25000"/>
                  </a:schemeClr>
                </a:solidFill>
                <a:latin typeface="IBM Plex Mono Text" panose="020B0509050203000203"/>
              </a:rPr>
              <a:t> FROM SPACEXTABLE WHERE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 'Success (ground pad)’;</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Date:</a:t>
            </a:r>
          </a:p>
          <a:p>
            <a:pPr>
              <a:lnSpc>
                <a:spcPct val="100000"/>
              </a:lnSpc>
              <a:spcBef>
                <a:spcPts val="1400"/>
              </a:spcBef>
            </a:pPr>
            <a:r>
              <a:rPr lang="en-US" sz="1800" dirty="0">
                <a:solidFill>
                  <a:schemeClr val="accent3">
                    <a:lumMod val="25000"/>
                  </a:schemeClr>
                </a:solidFill>
                <a:latin typeface="IBM Plex Mono Text" panose="020B0509050203000203"/>
              </a:rPr>
              <a:t>2015-12-22</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Marks the historic first time SpaceX successfully landed a booster vertically on land.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3226"/>
            <a:ext cx="10515601" cy="4351338"/>
          </a:xfrm>
          <a:prstGeom prst="rect">
            <a:avLst/>
          </a:prstGeom>
        </p:spPr>
        <p:txBody>
          <a:bodyPr lIns="91440" tIns="45720" rIns="91440" bIns="45720" anchor="t">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a:t>
            </a:r>
            <a:r>
              <a:rPr lang="en-US" sz="1800" dirty="0" err="1">
                <a:solidFill>
                  <a:schemeClr val="accent3">
                    <a:lumMod val="25000"/>
                  </a:schemeClr>
                </a:solidFill>
                <a:latin typeface="IBM Plex Mono Text" panose="020B0509050203000203"/>
              </a:rPr>
              <a:t>Booster_Version</a:t>
            </a:r>
            <a:r>
              <a:rPr lang="en-US" sz="1800" dirty="0">
                <a:solidFill>
                  <a:schemeClr val="accent3">
                    <a:lumMod val="25000"/>
                  </a:schemeClr>
                </a:solidFill>
                <a:latin typeface="IBM Plex Mono Text" panose="020B0509050203000203"/>
              </a:rPr>
              <a:t> FROM SPACEXTABLE WHERE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 'Success (drone ship)’  AND PAYLOAD_MASS__KG_ BETWEEN 4000 AND 6000;</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Boosters:</a:t>
            </a:r>
          </a:p>
          <a:p>
            <a:pPr>
              <a:lnSpc>
                <a:spcPct val="100000"/>
              </a:lnSpc>
              <a:spcBef>
                <a:spcPts val="1400"/>
              </a:spcBef>
            </a:pPr>
            <a:r>
              <a:rPr lang="en-US" sz="1800" dirty="0">
                <a:solidFill>
                  <a:schemeClr val="accent3">
                    <a:lumMod val="25000"/>
                  </a:schemeClr>
                </a:solidFill>
                <a:latin typeface="IBM Plex Mono Text" panose="020B0509050203000203"/>
              </a:rPr>
              <a:t>F9 FT B1022</a:t>
            </a:r>
          </a:p>
          <a:p>
            <a:pPr>
              <a:lnSpc>
                <a:spcPct val="100000"/>
              </a:lnSpc>
              <a:spcBef>
                <a:spcPts val="1400"/>
              </a:spcBef>
            </a:pPr>
            <a:r>
              <a:rPr lang="en-US" sz="1800" dirty="0">
                <a:solidFill>
                  <a:schemeClr val="accent3">
                    <a:lumMod val="25000"/>
                  </a:schemeClr>
                </a:solidFill>
                <a:latin typeface="IBM Plex Mono Text" panose="020B0509050203000203"/>
              </a:rPr>
              <a:t>F9 FT B1026</a:t>
            </a:r>
          </a:p>
          <a:p>
            <a:pPr>
              <a:lnSpc>
                <a:spcPct val="100000"/>
              </a:lnSpc>
              <a:spcBef>
                <a:spcPts val="1400"/>
              </a:spcBef>
            </a:pPr>
            <a:r>
              <a:rPr lang="en-US" sz="1800" dirty="0">
                <a:solidFill>
                  <a:schemeClr val="accent3">
                    <a:lumMod val="25000"/>
                  </a:schemeClr>
                </a:solidFill>
                <a:latin typeface="IBM Plex Mono Text" panose="020B0509050203000203"/>
              </a:rPr>
              <a:t>F9 FT B1021.2</a:t>
            </a:r>
          </a:p>
          <a:p>
            <a:pPr>
              <a:lnSpc>
                <a:spcPct val="100000"/>
              </a:lnSpc>
              <a:spcBef>
                <a:spcPts val="1400"/>
              </a:spcBef>
            </a:pPr>
            <a:r>
              <a:rPr lang="en-US" sz="1800" dirty="0">
                <a:solidFill>
                  <a:schemeClr val="accent3">
                    <a:lumMod val="25000"/>
                  </a:schemeClr>
                </a:solidFill>
                <a:latin typeface="IBM Plex Mono Text" panose="020B0509050203000203"/>
              </a:rPr>
              <a:t>F9 FT B1031.2</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Lists boosters that achieved drone ship landings with medium-weight payloads (4-6 metric tons).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84026"/>
            <a:ext cx="10515600" cy="454154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r>
              <a:rPr lang="en-US" sz="1800" dirty="0">
                <a:solidFill>
                  <a:srgbClr val="121619"/>
                </a:solidFill>
                <a:latin typeface="IBM Plex Mono Text"/>
              </a:rPr>
              <a:t>This project explores whether it is possible to accurately predict the landing success of SpaceX’s Falcon 9 first stage using historical mission data. Successful landings significantly reduce launch costs by enabling rocket reuse, which is a critical factor in modern aerospace economics.</a:t>
            </a:r>
          </a:p>
          <a:p>
            <a:pPr algn="just"/>
            <a:r>
              <a:rPr lang="en-US" sz="1800" dirty="0">
                <a:solidFill>
                  <a:srgbClr val="121619"/>
                </a:solidFill>
                <a:latin typeface="IBM Plex Mono Text"/>
              </a:rPr>
              <a:t>The analysis covers the full data science workflow, from data acquisition to machine learning, uncovering patterns and developing predictive insights. Visualizations and interactive dashboards offer both technical and intuitive understanding of the factors affecting landing outcomes.</a:t>
            </a:r>
          </a:p>
          <a:p>
            <a:pPr algn="just"/>
            <a:r>
              <a:rPr lang="en-US" sz="1800" dirty="0">
                <a:solidFill>
                  <a:srgbClr val="121619"/>
                </a:solidFill>
                <a:latin typeface="IBM Plex Mono Text"/>
              </a:rPr>
              <a:t>The final model, a Decision Tree Classifier, achieved a test accuracy of 90,4%, offering the best balance between performance and interpretability. Key drivers of success include payload mass, launch site, orbit type, and hardware reuse history.</a:t>
            </a:r>
          </a:p>
          <a:p>
            <a:pPr algn="just"/>
            <a:r>
              <a:rPr lang="en-US" sz="1800" dirty="0">
                <a:solidFill>
                  <a:srgbClr val="121619"/>
                </a:solidFill>
                <a:latin typeface="IBM Plex Mono Text"/>
              </a:rPr>
              <a:t>These findings not only validate the potential of machine learning in aerospace operations, but also provide a framework that can be adapted to other launch systems or mission planning scenarios.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a:t>
            </a:r>
            <a:r>
              <a:rPr lang="en-US" sz="1800" dirty="0" err="1">
                <a:solidFill>
                  <a:schemeClr val="accent3">
                    <a:lumMod val="25000"/>
                  </a:schemeClr>
                </a:solidFill>
                <a:latin typeface="IBM Plex Mono Text" panose="020B0509050203000203"/>
              </a:rPr>
              <a:t>Mission_Outcome</a:t>
            </a:r>
            <a:r>
              <a:rPr lang="en-US" sz="1800" dirty="0">
                <a:solidFill>
                  <a:schemeClr val="accent3">
                    <a:lumMod val="25000"/>
                  </a:schemeClr>
                </a:solidFill>
                <a:latin typeface="IBM Plex Mono Text" panose="020B0509050203000203"/>
              </a:rPr>
              <a:t>, COUNT(*) AS Total FROM SPACEXTABLE GROUP BY </a:t>
            </a:r>
            <a:r>
              <a:rPr lang="en-US" sz="1800" dirty="0" err="1">
                <a:solidFill>
                  <a:schemeClr val="accent3">
                    <a:lumMod val="25000"/>
                  </a:schemeClr>
                </a:solidFill>
                <a:latin typeface="IBM Plex Mono Text" panose="020B0509050203000203"/>
              </a:rPr>
              <a:t>Mission_Outcome</a:t>
            </a:r>
            <a:r>
              <a:rPr lang="en-US" sz="1800" dirty="0">
                <a:solidFill>
                  <a:schemeClr val="accent3">
                    <a:lumMod val="25000"/>
                  </a:schemeClr>
                </a:solidFill>
                <a:latin typeface="IBM Plex Mono Text" panose="020B0509050203000203"/>
              </a:rPr>
              <a:t>;</a:t>
            </a: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Demonstrates SpaceX's high success rate.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Total Number of Successful and Failure Mission Outcomes</a:t>
            </a:r>
          </a:p>
        </p:txBody>
      </p:sp>
      <p:graphicFrame>
        <p:nvGraphicFramePr>
          <p:cNvPr id="2" name="Tabela 1">
            <a:extLst>
              <a:ext uri="{FF2B5EF4-FFF2-40B4-BE49-F238E27FC236}">
                <a16:creationId xmlns:a16="http://schemas.microsoft.com/office/drawing/2014/main" id="{DE8E32CE-70B2-0E06-1217-929BDA686E3B}"/>
              </a:ext>
            </a:extLst>
          </p:cNvPr>
          <p:cNvGraphicFramePr>
            <a:graphicFrameLocks noGrp="1"/>
          </p:cNvGraphicFramePr>
          <p:nvPr>
            <p:extLst>
              <p:ext uri="{D42A27DB-BD31-4B8C-83A1-F6EECF244321}">
                <p14:modId xmlns:p14="http://schemas.microsoft.com/office/powerpoint/2010/main" val="1151842299"/>
              </p:ext>
            </p:extLst>
          </p:nvPr>
        </p:nvGraphicFramePr>
        <p:xfrm>
          <a:off x="2032000" y="287531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25016579"/>
                    </a:ext>
                  </a:extLst>
                </a:gridCol>
                <a:gridCol w="4064000">
                  <a:extLst>
                    <a:ext uri="{9D8B030D-6E8A-4147-A177-3AD203B41FA5}">
                      <a16:colId xmlns:a16="http://schemas.microsoft.com/office/drawing/2014/main" val="4135998909"/>
                    </a:ext>
                  </a:extLst>
                </a:gridCol>
              </a:tblGrid>
              <a:tr h="370840">
                <a:tc>
                  <a:txBody>
                    <a:bodyPr/>
                    <a:lstStyle/>
                    <a:p>
                      <a:pPr algn="ctr" fontAlgn="ctr"/>
                      <a:r>
                        <a:rPr lang="pt-BR" dirty="0" err="1">
                          <a:effectLst/>
                        </a:rPr>
                        <a:t>Mission_Outcome</a:t>
                      </a:r>
                      <a:endParaRPr lang="pt-BR" dirty="0">
                        <a:effectLst/>
                      </a:endParaRPr>
                    </a:p>
                  </a:txBody>
                  <a:tcPr marL="76200" marR="76200" marT="38100" marB="38100" anchor="ctr"/>
                </a:tc>
                <a:tc>
                  <a:txBody>
                    <a:bodyPr/>
                    <a:lstStyle/>
                    <a:p>
                      <a:pPr algn="ctr" fontAlgn="ctr"/>
                      <a:r>
                        <a:rPr lang="pt-BR" dirty="0">
                          <a:effectLst/>
                        </a:rPr>
                        <a:t>Total</a:t>
                      </a:r>
                    </a:p>
                  </a:txBody>
                  <a:tcPr marL="76200" marR="76200" marT="38100" marB="38100" anchor="ctr"/>
                </a:tc>
                <a:extLst>
                  <a:ext uri="{0D108BD9-81ED-4DB2-BD59-A6C34878D82A}">
                    <a16:rowId xmlns:a16="http://schemas.microsoft.com/office/drawing/2014/main" val="217369104"/>
                  </a:ext>
                </a:extLst>
              </a:tr>
              <a:tr h="370840">
                <a:tc>
                  <a:txBody>
                    <a:bodyPr/>
                    <a:lstStyle/>
                    <a:p>
                      <a:r>
                        <a:rPr lang="pt-BR">
                          <a:effectLst/>
                        </a:rPr>
                        <a:t>Failure (in flight)</a:t>
                      </a:r>
                    </a:p>
                  </a:txBody>
                  <a:tcPr marL="76200" marR="76200" marT="38100" marB="38100" anchor="ctr"/>
                </a:tc>
                <a:tc>
                  <a:txBody>
                    <a:bodyPr/>
                    <a:lstStyle/>
                    <a:p>
                      <a:pPr algn="ctr"/>
                      <a:r>
                        <a:rPr lang="pt-BR" dirty="0">
                          <a:effectLst/>
                        </a:rPr>
                        <a:t>1</a:t>
                      </a:r>
                    </a:p>
                  </a:txBody>
                  <a:tcPr marL="76200" marR="76200" marT="38100" marB="38100" anchor="ctr"/>
                </a:tc>
                <a:extLst>
                  <a:ext uri="{0D108BD9-81ED-4DB2-BD59-A6C34878D82A}">
                    <a16:rowId xmlns:a16="http://schemas.microsoft.com/office/drawing/2014/main" val="3777177430"/>
                  </a:ext>
                </a:extLst>
              </a:tr>
              <a:tr h="370840">
                <a:tc>
                  <a:txBody>
                    <a:bodyPr/>
                    <a:lstStyle/>
                    <a:p>
                      <a:r>
                        <a:rPr lang="pt-BR">
                          <a:effectLst/>
                        </a:rPr>
                        <a:t>Success</a:t>
                      </a:r>
                    </a:p>
                  </a:txBody>
                  <a:tcPr marL="76200" marR="76200" marT="38100" marB="38100" anchor="ctr"/>
                </a:tc>
                <a:tc>
                  <a:txBody>
                    <a:bodyPr/>
                    <a:lstStyle/>
                    <a:p>
                      <a:pPr algn="ctr"/>
                      <a:r>
                        <a:rPr lang="pt-BR">
                          <a:effectLst/>
                        </a:rPr>
                        <a:t>98</a:t>
                      </a:r>
                    </a:p>
                  </a:txBody>
                  <a:tcPr marL="76200" marR="76200" marT="38100" marB="38100" anchor="ctr"/>
                </a:tc>
                <a:extLst>
                  <a:ext uri="{0D108BD9-81ED-4DB2-BD59-A6C34878D82A}">
                    <a16:rowId xmlns:a16="http://schemas.microsoft.com/office/drawing/2014/main" val="1133009609"/>
                  </a:ext>
                </a:extLst>
              </a:tr>
              <a:tr h="370840">
                <a:tc>
                  <a:txBody>
                    <a:bodyPr/>
                    <a:lstStyle/>
                    <a:p>
                      <a:r>
                        <a:rPr lang="pt-BR">
                          <a:effectLst/>
                        </a:rPr>
                        <a:t>Success</a:t>
                      </a:r>
                    </a:p>
                  </a:txBody>
                  <a:tcPr marL="76200" marR="76200" marT="38100" marB="38100" anchor="ctr"/>
                </a:tc>
                <a:tc>
                  <a:txBody>
                    <a:bodyPr/>
                    <a:lstStyle/>
                    <a:p>
                      <a:pPr algn="ctr"/>
                      <a:r>
                        <a:rPr lang="pt-BR">
                          <a:effectLst/>
                        </a:rPr>
                        <a:t>1</a:t>
                      </a:r>
                    </a:p>
                  </a:txBody>
                  <a:tcPr marL="76200" marR="76200" marT="38100" marB="38100" anchor="ctr"/>
                </a:tc>
                <a:extLst>
                  <a:ext uri="{0D108BD9-81ED-4DB2-BD59-A6C34878D82A}">
                    <a16:rowId xmlns:a16="http://schemas.microsoft.com/office/drawing/2014/main" val="2097190103"/>
                  </a:ext>
                </a:extLst>
              </a:tr>
              <a:tr h="370840">
                <a:tc>
                  <a:txBody>
                    <a:bodyPr/>
                    <a:lstStyle/>
                    <a:p>
                      <a:r>
                        <a:rPr lang="pt-BR">
                          <a:effectLst/>
                        </a:rPr>
                        <a:t>Success (payload status unclear)</a:t>
                      </a:r>
                    </a:p>
                  </a:txBody>
                  <a:tcPr marL="76200" marR="76200" marT="38100" marB="38100" anchor="ctr"/>
                </a:tc>
                <a:tc>
                  <a:txBody>
                    <a:bodyPr/>
                    <a:lstStyle/>
                    <a:p>
                      <a:pPr algn="ctr"/>
                      <a:r>
                        <a:rPr lang="pt-BR" dirty="0">
                          <a:effectLst/>
                        </a:rPr>
                        <a:t>1</a:t>
                      </a:r>
                    </a:p>
                  </a:txBody>
                  <a:tcPr marL="76200" marR="76200" marT="38100" marB="38100" anchor="ctr"/>
                </a:tc>
                <a:extLst>
                  <a:ext uri="{0D108BD9-81ED-4DB2-BD59-A6C34878D82A}">
                    <a16:rowId xmlns:a16="http://schemas.microsoft.com/office/drawing/2014/main" val="2539432059"/>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a:t>
            </a:r>
            <a:r>
              <a:rPr lang="en-US" sz="1800" dirty="0" err="1">
                <a:solidFill>
                  <a:schemeClr val="accent3">
                    <a:lumMod val="25000"/>
                  </a:schemeClr>
                </a:solidFill>
                <a:latin typeface="IBM Plex Mono Text" panose="020B0509050203000203"/>
              </a:rPr>
              <a:t>Booster_Version</a:t>
            </a:r>
            <a:r>
              <a:rPr lang="en-US" sz="1800" dirty="0">
                <a:solidFill>
                  <a:schemeClr val="accent3">
                    <a:lumMod val="25000"/>
                  </a:schemeClr>
                </a:solidFill>
                <a:latin typeface="IBM Plex Mono Text" panose="020B0509050203000203"/>
              </a:rPr>
              <a:t>, PAYLOAD_MASS__KG_ FROM SPACEXTABLE WHERE PAYLOAD_MASS__KG_ = (SELECT MAX(PAYLOAD_MASS__KG_) FROM SPACEXTABLE);</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Result:</a:t>
            </a:r>
          </a:p>
          <a:p>
            <a:pPr>
              <a:lnSpc>
                <a:spcPct val="100000"/>
              </a:lnSpc>
              <a:spcBef>
                <a:spcPts val="1400"/>
              </a:spcBef>
            </a:pPr>
            <a:r>
              <a:rPr lang="en-US" sz="1800" dirty="0">
                <a:solidFill>
                  <a:schemeClr val="accent3">
                    <a:lumMod val="25000"/>
                  </a:schemeClr>
                </a:solidFill>
                <a:latin typeface="IBM Plex Mono Text" panose="020B0509050203000203"/>
              </a:rPr>
              <a:t>12 records of F9 B5 boosters carrying 15,600 kg</a:t>
            </a: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Identifies the most powerful booster configuration and its payload capacity.</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IBM Plex Mono Text" panose="020B0509050203000203"/>
              </a:rPr>
              <a:t>SQL Query:</a:t>
            </a:r>
            <a:br>
              <a:rPr lang="en-US" sz="1800" b="1" dirty="0">
                <a:solidFill>
                  <a:schemeClr val="accent3">
                    <a:lumMod val="25000"/>
                  </a:schemeClr>
                </a:solidFill>
                <a:latin typeface="IBM Plex Mono Text" panose="020B0509050203000203"/>
              </a:rPr>
            </a:br>
            <a:r>
              <a:rPr lang="en-US" sz="1800" dirty="0">
                <a:solidFill>
                  <a:schemeClr val="accent3">
                    <a:lumMod val="25000"/>
                  </a:schemeClr>
                </a:solidFill>
                <a:latin typeface="IBM Plex Mono Text" panose="020B0509050203000203"/>
              </a:rPr>
              <a:t>SELECT </a:t>
            </a:r>
            <a:r>
              <a:rPr lang="en-US" sz="1800" dirty="0" err="1">
                <a:solidFill>
                  <a:schemeClr val="accent3">
                    <a:lumMod val="25000"/>
                  </a:schemeClr>
                </a:solidFill>
                <a:latin typeface="IBM Plex Mono Text" panose="020B0509050203000203"/>
              </a:rPr>
              <a:t>substr</a:t>
            </a:r>
            <a:r>
              <a:rPr lang="en-US" sz="1800" dirty="0">
                <a:solidFill>
                  <a:schemeClr val="accent3">
                    <a:lumMod val="25000"/>
                  </a:schemeClr>
                </a:solidFill>
                <a:latin typeface="IBM Plex Mono Text" panose="020B0509050203000203"/>
              </a:rPr>
              <a:t>(Date,6,2) AS Month,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a:t>
            </a:r>
            <a:r>
              <a:rPr lang="en-US" sz="1800" dirty="0" err="1">
                <a:solidFill>
                  <a:schemeClr val="accent3">
                    <a:lumMod val="25000"/>
                  </a:schemeClr>
                </a:solidFill>
                <a:latin typeface="IBM Plex Mono Text" panose="020B0509050203000203"/>
              </a:rPr>
              <a:t>Booster_Version</a:t>
            </a:r>
            <a:r>
              <a:rPr lang="en-US" sz="1800" dirty="0">
                <a:solidFill>
                  <a:schemeClr val="accent3">
                    <a:lumMod val="25000"/>
                  </a:schemeClr>
                </a:solidFill>
                <a:latin typeface="IBM Plex Mono Text" panose="020B0509050203000203"/>
              </a:rPr>
              <a:t>, </a:t>
            </a:r>
            <a:r>
              <a:rPr lang="en-US" sz="1800" dirty="0" err="1">
                <a:solidFill>
                  <a:schemeClr val="accent3">
                    <a:lumMod val="25000"/>
                  </a:schemeClr>
                </a:solidFill>
                <a:latin typeface="IBM Plex Mono Text" panose="020B0509050203000203"/>
              </a:rPr>
              <a:t>Launch_Site</a:t>
            </a:r>
            <a:r>
              <a:rPr lang="en-US" sz="1800" dirty="0">
                <a:solidFill>
                  <a:schemeClr val="accent3">
                    <a:lumMod val="25000"/>
                  </a:schemeClr>
                </a:solidFill>
                <a:latin typeface="IBM Plex Mono Text" panose="020B0509050203000203"/>
              </a:rPr>
              <a:t> FROM SPACEXTABLE WHERE </a:t>
            </a:r>
            <a:r>
              <a:rPr lang="en-US" sz="1800" dirty="0" err="1">
                <a:solidFill>
                  <a:schemeClr val="accent3">
                    <a:lumMod val="25000"/>
                  </a:schemeClr>
                </a:solidFill>
                <a:latin typeface="IBM Plex Mono Text" panose="020B0509050203000203"/>
              </a:rPr>
              <a:t>substr</a:t>
            </a:r>
            <a:r>
              <a:rPr lang="en-US" sz="1800" dirty="0">
                <a:solidFill>
                  <a:schemeClr val="accent3">
                    <a:lumMod val="25000"/>
                  </a:schemeClr>
                </a:solidFill>
                <a:latin typeface="IBM Plex Mono Text" panose="020B0509050203000203"/>
              </a:rPr>
              <a:t>(Date,0,5)='2015' AND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 'Failure (drone ship)’;</a:t>
            </a: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Shows SpaceX's early challenges with drone ship landings in 2015 before perfecting the technology.</a:t>
            </a: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ela 1">
            <a:extLst>
              <a:ext uri="{FF2B5EF4-FFF2-40B4-BE49-F238E27FC236}">
                <a16:creationId xmlns:a16="http://schemas.microsoft.com/office/drawing/2014/main" id="{693BDAD9-CA63-B243-F69B-220E5922BA8E}"/>
              </a:ext>
            </a:extLst>
          </p:cNvPr>
          <p:cNvGraphicFramePr>
            <a:graphicFrameLocks noGrp="1"/>
          </p:cNvGraphicFramePr>
          <p:nvPr>
            <p:extLst>
              <p:ext uri="{D42A27DB-BD31-4B8C-83A1-F6EECF244321}">
                <p14:modId xmlns:p14="http://schemas.microsoft.com/office/powerpoint/2010/main" val="4292251979"/>
              </p:ext>
            </p:extLst>
          </p:nvPr>
        </p:nvGraphicFramePr>
        <p:xfrm>
          <a:off x="2032000" y="3000376"/>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640679137"/>
                    </a:ext>
                  </a:extLst>
                </a:gridCol>
                <a:gridCol w="2032000">
                  <a:extLst>
                    <a:ext uri="{9D8B030D-6E8A-4147-A177-3AD203B41FA5}">
                      <a16:colId xmlns:a16="http://schemas.microsoft.com/office/drawing/2014/main" val="3792926381"/>
                    </a:ext>
                  </a:extLst>
                </a:gridCol>
                <a:gridCol w="2032000">
                  <a:extLst>
                    <a:ext uri="{9D8B030D-6E8A-4147-A177-3AD203B41FA5}">
                      <a16:colId xmlns:a16="http://schemas.microsoft.com/office/drawing/2014/main" val="357549529"/>
                    </a:ext>
                  </a:extLst>
                </a:gridCol>
                <a:gridCol w="2032000">
                  <a:extLst>
                    <a:ext uri="{9D8B030D-6E8A-4147-A177-3AD203B41FA5}">
                      <a16:colId xmlns:a16="http://schemas.microsoft.com/office/drawing/2014/main" val="1378655621"/>
                    </a:ext>
                  </a:extLst>
                </a:gridCol>
              </a:tblGrid>
              <a:tr h="370840">
                <a:tc>
                  <a:txBody>
                    <a:bodyPr/>
                    <a:lstStyle/>
                    <a:p>
                      <a:pPr algn="ctr" fontAlgn="ctr"/>
                      <a:r>
                        <a:rPr lang="pt-BR" dirty="0" err="1">
                          <a:effectLst/>
                        </a:rPr>
                        <a:t>Month</a:t>
                      </a:r>
                      <a:endParaRPr lang="pt-BR" dirty="0">
                        <a:effectLst/>
                      </a:endParaRPr>
                    </a:p>
                  </a:txBody>
                  <a:tcPr marL="76200" marR="76200" marT="38100" marB="38100" anchor="ctr"/>
                </a:tc>
                <a:tc>
                  <a:txBody>
                    <a:bodyPr/>
                    <a:lstStyle/>
                    <a:p>
                      <a:pPr algn="ctr" fontAlgn="ctr"/>
                      <a:r>
                        <a:rPr lang="pt-BR" dirty="0" err="1">
                          <a:effectLst/>
                        </a:rPr>
                        <a:t>Landing_Outcome</a:t>
                      </a:r>
                      <a:endParaRPr lang="pt-BR" dirty="0">
                        <a:effectLst/>
                      </a:endParaRPr>
                    </a:p>
                  </a:txBody>
                  <a:tcPr marL="76200" marR="76200" marT="38100" marB="38100" anchor="ctr"/>
                </a:tc>
                <a:tc>
                  <a:txBody>
                    <a:bodyPr/>
                    <a:lstStyle/>
                    <a:p>
                      <a:pPr algn="ctr" fontAlgn="ctr"/>
                      <a:r>
                        <a:rPr lang="pt-BR" dirty="0" err="1">
                          <a:effectLst/>
                        </a:rPr>
                        <a:t>Booster_Version</a:t>
                      </a:r>
                      <a:endParaRPr lang="pt-BR" dirty="0">
                        <a:effectLst/>
                      </a:endParaRPr>
                    </a:p>
                  </a:txBody>
                  <a:tcPr marL="76200" marR="76200" marT="38100" marB="38100" anchor="ctr"/>
                </a:tc>
                <a:tc>
                  <a:txBody>
                    <a:bodyPr/>
                    <a:lstStyle/>
                    <a:p>
                      <a:pPr algn="ctr" fontAlgn="ctr"/>
                      <a:r>
                        <a:rPr lang="pt-BR">
                          <a:effectLst/>
                        </a:rPr>
                        <a:t>Launch_Site</a:t>
                      </a:r>
                    </a:p>
                  </a:txBody>
                  <a:tcPr marL="76200" marR="76200" marT="38100" marB="38100" anchor="ctr"/>
                </a:tc>
                <a:extLst>
                  <a:ext uri="{0D108BD9-81ED-4DB2-BD59-A6C34878D82A}">
                    <a16:rowId xmlns:a16="http://schemas.microsoft.com/office/drawing/2014/main" val="1755592061"/>
                  </a:ext>
                </a:extLst>
              </a:tr>
              <a:tr h="370840">
                <a:tc>
                  <a:txBody>
                    <a:bodyPr/>
                    <a:lstStyle/>
                    <a:p>
                      <a:pPr algn="ctr"/>
                      <a:r>
                        <a:rPr lang="pt-BR">
                          <a:effectLst/>
                        </a:rPr>
                        <a:t>01</a:t>
                      </a:r>
                    </a:p>
                  </a:txBody>
                  <a:tcPr marL="76200" marR="76200" marT="38100" marB="38100" anchor="ctr"/>
                </a:tc>
                <a:tc>
                  <a:txBody>
                    <a:bodyPr/>
                    <a:lstStyle/>
                    <a:p>
                      <a:pPr algn="ctr"/>
                      <a:r>
                        <a:rPr lang="pt-BR">
                          <a:effectLst/>
                        </a:rPr>
                        <a:t>Failure (drone ship)</a:t>
                      </a:r>
                    </a:p>
                  </a:txBody>
                  <a:tcPr marL="76200" marR="76200" marT="38100" marB="38100" anchor="ctr"/>
                </a:tc>
                <a:tc>
                  <a:txBody>
                    <a:bodyPr/>
                    <a:lstStyle/>
                    <a:p>
                      <a:pPr algn="ctr"/>
                      <a:r>
                        <a:rPr lang="pt-BR" dirty="0">
                          <a:effectLst/>
                        </a:rPr>
                        <a:t>F9 v1.1 B1012</a:t>
                      </a:r>
                    </a:p>
                  </a:txBody>
                  <a:tcPr marL="76200" marR="76200" marT="38100" marB="38100" anchor="ctr"/>
                </a:tc>
                <a:tc>
                  <a:txBody>
                    <a:bodyPr/>
                    <a:lstStyle/>
                    <a:p>
                      <a:pPr algn="ctr"/>
                      <a:r>
                        <a:rPr lang="pt-BR">
                          <a:effectLst/>
                        </a:rPr>
                        <a:t>CCAFS LC-40</a:t>
                      </a:r>
                    </a:p>
                  </a:txBody>
                  <a:tcPr marL="76200" marR="76200" marT="38100" marB="38100" anchor="ctr"/>
                </a:tc>
                <a:extLst>
                  <a:ext uri="{0D108BD9-81ED-4DB2-BD59-A6C34878D82A}">
                    <a16:rowId xmlns:a16="http://schemas.microsoft.com/office/drawing/2014/main" val="3517230043"/>
                  </a:ext>
                </a:extLst>
              </a:tr>
              <a:tr h="370840">
                <a:tc>
                  <a:txBody>
                    <a:bodyPr/>
                    <a:lstStyle/>
                    <a:p>
                      <a:pPr algn="ctr"/>
                      <a:r>
                        <a:rPr lang="pt-BR">
                          <a:effectLst/>
                        </a:rPr>
                        <a:t>04</a:t>
                      </a:r>
                    </a:p>
                  </a:txBody>
                  <a:tcPr marL="76200" marR="76200" marT="38100" marB="38100" anchor="ctr"/>
                </a:tc>
                <a:tc>
                  <a:txBody>
                    <a:bodyPr/>
                    <a:lstStyle/>
                    <a:p>
                      <a:pPr algn="ctr"/>
                      <a:r>
                        <a:rPr lang="pt-BR">
                          <a:effectLst/>
                        </a:rPr>
                        <a:t>Failure (drone ship)</a:t>
                      </a:r>
                    </a:p>
                  </a:txBody>
                  <a:tcPr marL="76200" marR="76200" marT="38100" marB="38100" anchor="ctr"/>
                </a:tc>
                <a:tc>
                  <a:txBody>
                    <a:bodyPr/>
                    <a:lstStyle/>
                    <a:p>
                      <a:pPr algn="ctr"/>
                      <a:r>
                        <a:rPr lang="pt-BR">
                          <a:effectLst/>
                        </a:rPr>
                        <a:t>F9 v1.1 B1015</a:t>
                      </a:r>
                    </a:p>
                  </a:txBody>
                  <a:tcPr marL="76200" marR="76200" marT="38100" marB="38100" anchor="ctr"/>
                </a:tc>
                <a:tc>
                  <a:txBody>
                    <a:bodyPr/>
                    <a:lstStyle/>
                    <a:p>
                      <a:pPr algn="ctr"/>
                      <a:r>
                        <a:rPr lang="pt-BR" dirty="0">
                          <a:effectLst/>
                        </a:rPr>
                        <a:t>CCAFS LC-40</a:t>
                      </a:r>
                    </a:p>
                  </a:txBody>
                  <a:tcPr marL="76200" marR="76200" marT="38100" marB="38100" anchor="ctr"/>
                </a:tc>
                <a:extLst>
                  <a:ext uri="{0D108BD9-81ED-4DB2-BD59-A6C34878D82A}">
                    <a16:rowId xmlns:a16="http://schemas.microsoft.com/office/drawing/2014/main" val="3661816644"/>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3078"/>
            <a:ext cx="10515601" cy="5232184"/>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IBM Plex Mono Text" panose="020B0509050203000203"/>
              </a:rPr>
              <a:t>SQL Query:</a:t>
            </a:r>
          </a:p>
          <a:p>
            <a:pPr>
              <a:lnSpc>
                <a:spcPct val="100000"/>
              </a:lnSpc>
              <a:spcBef>
                <a:spcPts val="1400"/>
              </a:spcBef>
            </a:pPr>
            <a:r>
              <a:rPr lang="en-US" sz="1800" dirty="0">
                <a:solidFill>
                  <a:schemeClr val="accent3">
                    <a:lumMod val="25000"/>
                  </a:schemeClr>
                </a:solidFill>
                <a:latin typeface="IBM Plex Mono Text" panose="020B0509050203000203"/>
              </a:rPr>
              <a:t>SELECT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COUNT(*) AS Count FROM SPACEXTABLE WHERE Date BETWEEN '2010-06-04' AND '2017-03-20’  GROUP BY </a:t>
            </a:r>
            <a:r>
              <a:rPr lang="en-US" sz="1800" dirty="0" err="1">
                <a:solidFill>
                  <a:schemeClr val="accent3">
                    <a:lumMod val="25000"/>
                  </a:schemeClr>
                </a:solidFill>
                <a:latin typeface="IBM Plex Mono Text" panose="020B0509050203000203"/>
              </a:rPr>
              <a:t>Landing_Outcome</a:t>
            </a:r>
            <a:r>
              <a:rPr lang="en-US" sz="1800" dirty="0">
                <a:solidFill>
                  <a:schemeClr val="accent3">
                    <a:lumMod val="25000"/>
                  </a:schemeClr>
                </a:solidFill>
                <a:latin typeface="IBM Plex Mono Text" panose="020B0509050203000203"/>
              </a:rPr>
              <a:t> ORDER BY Count DESC;</a:t>
            </a: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r>
              <a:rPr lang="en-US" sz="1800" b="1" dirty="0">
                <a:solidFill>
                  <a:schemeClr val="accent3">
                    <a:lumMod val="25000"/>
                  </a:schemeClr>
                </a:solidFill>
                <a:latin typeface="IBM Plex Mono Text" panose="020B0509050203000203"/>
              </a:rPr>
              <a:t>Explanation:</a:t>
            </a:r>
          </a:p>
          <a:p>
            <a:pPr>
              <a:lnSpc>
                <a:spcPct val="100000"/>
              </a:lnSpc>
              <a:spcBef>
                <a:spcPts val="1400"/>
              </a:spcBef>
            </a:pPr>
            <a:r>
              <a:rPr lang="en-US" sz="1800" dirty="0">
                <a:solidFill>
                  <a:schemeClr val="accent3">
                    <a:lumMod val="25000"/>
                  </a:schemeClr>
                </a:solidFill>
                <a:latin typeface="IBM Plex Mono Text" panose="020B0509050203000203"/>
              </a:rPr>
              <a:t>Tracks the evolution of landing attempts during SpaceX's experimental phase.</a:t>
            </a: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a:p>
            <a:pPr marL="0" indent="0">
              <a:lnSpc>
                <a:spcPct val="100000"/>
              </a:lnSpc>
              <a:spcBef>
                <a:spcPts val="1400"/>
              </a:spcBef>
              <a:buNone/>
            </a:pPr>
            <a:endParaRPr lang="en-US" sz="1800" dirty="0">
              <a:solidFill>
                <a:schemeClr val="accent3">
                  <a:lumMod val="25000"/>
                </a:schemeClr>
              </a:solidFill>
              <a:latin typeface="IBM Plex Mono Text" panose="020B0509050203000203"/>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Rank Landing Outcomes Between 2010-06-04 and 2017-03-20</a:t>
            </a:r>
          </a:p>
        </p:txBody>
      </p:sp>
      <p:graphicFrame>
        <p:nvGraphicFramePr>
          <p:cNvPr id="7" name="Tabela 6">
            <a:extLst>
              <a:ext uri="{FF2B5EF4-FFF2-40B4-BE49-F238E27FC236}">
                <a16:creationId xmlns:a16="http://schemas.microsoft.com/office/drawing/2014/main" id="{B230FC04-FE9F-3C86-2146-07CBB36B1E05}"/>
              </a:ext>
            </a:extLst>
          </p:cNvPr>
          <p:cNvGraphicFramePr>
            <a:graphicFrameLocks noGrp="1"/>
          </p:cNvGraphicFramePr>
          <p:nvPr>
            <p:extLst>
              <p:ext uri="{D42A27DB-BD31-4B8C-83A1-F6EECF244321}">
                <p14:modId xmlns:p14="http://schemas.microsoft.com/office/powerpoint/2010/main" val="4113332650"/>
              </p:ext>
            </p:extLst>
          </p:nvPr>
        </p:nvGraphicFramePr>
        <p:xfrm>
          <a:off x="2123831" y="2557335"/>
          <a:ext cx="7944338" cy="3154680"/>
        </p:xfrm>
        <a:graphic>
          <a:graphicData uri="http://schemas.openxmlformats.org/drawingml/2006/table">
            <a:tbl>
              <a:tblPr firstRow="1" bandRow="1">
                <a:tableStyleId>{5C22544A-7EE6-4342-B048-85BDC9FD1C3A}</a:tableStyleId>
              </a:tblPr>
              <a:tblGrid>
                <a:gridCol w="3972169">
                  <a:extLst>
                    <a:ext uri="{9D8B030D-6E8A-4147-A177-3AD203B41FA5}">
                      <a16:colId xmlns:a16="http://schemas.microsoft.com/office/drawing/2014/main" val="3686865246"/>
                    </a:ext>
                  </a:extLst>
                </a:gridCol>
                <a:gridCol w="3972169">
                  <a:extLst>
                    <a:ext uri="{9D8B030D-6E8A-4147-A177-3AD203B41FA5}">
                      <a16:colId xmlns:a16="http://schemas.microsoft.com/office/drawing/2014/main" val="2996940955"/>
                    </a:ext>
                  </a:extLst>
                </a:gridCol>
              </a:tblGrid>
              <a:tr h="330108">
                <a:tc>
                  <a:txBody>
                    <a:bodyPr/>
                    <a:lstStyle/>
                    <a:p>
                      <a:pPr algn="ctr" fontAlgn="ctr"/>
                      <a:r>
                        <a:rPr lang="pt-BR" dirty="0" err="1">
                          <a:effectLst/>
                        </a:rPr>
                        <a:t>Landing_Outcome</a:t>
                      </a:r>
                      <a:endParaRPr lang="pt-BR" dirty="0">
                        <a:effectLst/>
                      </a:endParaRPr>
                    </a:p>
                  </a:txBody>
                  <a:tcPr marL="76200" marR="76200" marT="38100" marB="38100" anchor="ctr"/>
                </a:tc>
                <a:tc>
                  <a:txBody>
                    <a:bodyPr/>
                    <a:lstStyle/>
                    <a:p>
                      <a:pPr algn="ctr" fontAlgn="ctr"/>
                      <a:r>
                        <a:rPr lang="pt-BR" dirty="0" err="1">
                          <a:effectLst/>
                        </a:rPr>
                        <a:t>Outcome_Count</a:t>
                      </a:r>
                      <a:endParaRPr lang="pt-BR" dirty="0">
                        <a:effectLst/>
                      </a:endParaRPr>
                    </a:p>
                  </a:txBody>
                  <a:tcPr marL="76200" marR="76200" marT="38100" marB="38100" anchor="ctr"/>
                </a:tc>
                <a:extLst>
                  <a:ext uri="{0D108BD9-81ED-4DB2-BD59-A6C34878D82A}">
                    <a16:rowId xmlns:a16="http://schemas.microsoft.com/office/drawing/2014/main" val="1439176314"/>
                  </a:ext>
                </a:extLst>
              </a:tr>
              <a:tr h="330108">
                <a:tc>
                  <a:txBody>
                    <a:bodyPr/>
                    <a:lstStyle/>
                    <a:p>
                      <a:r>
                        <a:rPr lang="pt-BR">
                          <a:effectLst/>
                        </a:rPr>
                        <a:t>No attempt</a:t>
                      </a:r>
                    </a:p>
                  </a:txBody>
                  <a:tcPr marL="76200" marR="76200" marT="38100" marB="38100" anchor="ctr"/>
                </a:tc>
                <a:tc>
                  <a:txBody>
                    <a:bodyPr/>
                    <a:lstStyle/>
                    <a:p>
                      <a:pPr algn="ctr"/>
                      <a:r>
                        <a:rPr lang="pt-BR">
                          <a:effectLst/>
                        </a:rPr>
                        <a:t>10</a:t>
                      </a:r>
                    </a:p>
                  </a:txBody>
                  <a:tcPr marL="76200" marR="76200" marT="38100" marB="38100" anchor="ctr"/>
                </a:tc>
                <a:extLst>
                  <a:ext uri="{0D108BD9-81ED-4DB2-BD59-A6C34878D82A}">
                    <a16:rowId xmlns:a16="http://schemas.microsoft.com/office/drawing/2014/main" val="1001997449"/>
                  </a:ext>
                </a:extLst>
              </a:tr>
              <a:tr h="330108">
                <a:tc>
                  <a:txBody>
                    <a:bodyPr/>
                    <a:lstStyle/>
                    <a:p>
                      <a:r>
                        <a:rPr lang="pt-BR">
                          <a:effectLst/>
                        </a:rPr>
                        <a:t>Success (drone ship)</a:t>
                      </a:r>
                    </a:p>
                  </a:txBody>
                  <a:tcPr marL="76200" marR="76200" marT="38100" marB="38100" anchor="ctr"/>
                </a:tc>
                <a:tc>
                  <a:txBody>
                    <a:bodyPr/>
                    <a:lstStyle/>
                    <a:p>
                      <a:pPr algn="ctr"/>
                      <a:r>
                        <a:rPr lang="pt-BR">
                          <a:effectLst/>
                        </a:rPr>
                        <a:t>5</a:t>
                      </a:r>
                    </a:p>
                  </a:txBody>
                  <a:tcPr marL="76200" marR="76200" marT="38100" marB="38100" anchor="ctr"/>
                </a:tc>
                <a:extLst>
                  <a:ext uri="{0D108BD9-81ED-4DB2-BD59-A6C34878D82A}">
                    <a16:rowId xmlns:a16="http://schemas.microsoft.com/office/drawing/2014/main" val="2183990793"/>
                  </a:ext>
                </a:extLst>
              </a:tr>
              <a:tr h="330108">
                <a:tc>
                  <a:txBody>
                    <a:bodyPr/>
                    <a:lstStyle/>
                    <a:p>
                      <a:r>
                        <a:rPr lang="pt-BR">
                          <a:effectLst/>
                        </a:rPr>
                        <a:t>Failure (drone ship)</a:t>
                      </a:r>
                    </a:p>
                  </a:txBody>
                  <a:tcPr marL="76200" marR="76200" marT="38100" marB="38100" anchor="ctr"/>
                </a:tc>
                <a:tc>
                  <a:txBody>
                    <a:bodyPr/>
                    <a:lstStyle/>
                    <a:p>
                      <a:pPr algn="ctr"/>
                      <a:r>
                        <a:rPr lang="pt-BR">
                          <a:effectLst/>
                        </a:rPr>
                        <a:t>5</a:t>
                      </a:r>
                    </a:p>
                  </a:txBody>
                  <a:tcPr marL="76200" marR="76200" marT="38100" marB="38100" anchor="ctr"/>
                </a:tc>
                <a:extLst>
                  <a:ext uri="{0D108BD9-81ED-4DB2-BD59-A6C34878D82A}">
                    <a16:rowId xmlns:a16="http://schemas.microsoft.com/office/drawing/2014/main" val="4138906778"/>
                  </a:ext>
                </a:extLst>
              </a:tr>
              <a:tr h="330108">
                <a:tc>
                  <a:txBody>
                    <a:bodyPr/>
                    <a:lstStyle/>
                    <a:p>
                      <a:r>
                        <a:rPr lang="pt-BR">
                          <a:effectLst/>
                        </a:rPr>
                        <a:t>Success (ground pad)</a:t>
                      </a:r>
                    </a:p>
                  </a:txBody>
                  <a:tcPr marL="76200" marR="76200" marT="38100" marB="38100" anchor="ctr"/>
                </a:tc>
                <a:tc>
                  <a:txBody>
                    <a:bodyPr/>
                    <a:lstStyle/>
                    <a:p>
                      <a:pPr algn="ctr"/>
                      <a:r>
                        <a:rPr lang="pt-BR">
                          <a:effectLst/>
                        </a:rPr>
                        <a:t>3</a:t>
                      </a:r>
                    </a:p>
                  </a:txBody>
                  <a:tcPr marL="76200" marR="76200" marT="38100" marB="38100" anchor="ctr"/>
                </a:tc>
                <a:extLst>
                  <a:ext uri="{0D108BD9-81ED-4DB2-BD59-A6C34878D82A}">
                    <a16:rowId xmlns:a16="http://schemas.microsoft.com/office/drawing/2014/main" val="1393621537"/>
                  </a:ext>
                </a:extLst>
              </a:tr>
              <a:tr h="330108">
                <a:tc>
                  <a:txBody>
                    <a:bodyPr/>
                    <a:lstStyle/>
                    <a:p>
                      <a:r>
                        <a:rPr lang="pt-BR">
                          <a:effectLst/>
                        </a:rPr>
                        <a:t>Controlled (ocean)</a:t>
                      </a:r>
                    </a:p>
                  </a:txBody>
                  <a:tcPr marL="76200" marR="76200" marT="38100" marB="38100" anchor="ctr"/>
                </a:tc>
                <a:tc>
                  <a:txBody>
                    <a:bodyPr/>
                    <a:lstStyle/>
                    <a:p>
                      <a:pPr algn="ctr"/>
                      <a:r>
                        <a:rPr lang="pt-BR">
                          <a:effectLst/>
                        </a:rPr>
                        <a:t>3</a:t>
                      </a:r>
                    </a:p>
                  </a:txBody>
                  <a:tcPr marL="76200" marR="76200" marT="38100" marB="38100" anchor="ctr"/>
                </a:tc>
                <a:extLst>
                  <a:ext uri="{0D108BD9-81ED-4DB2-BD59-A6C34878D82A}">
                    <a16:rowId xmlns:a16="http://schemas.microsoft.com/office/drawing/2014/main" val="3420333522"/>
                  </a:ext>
                </a:extLst>
              </a:tr>
              <a:tr h="330108">
                <a:tc>
                  <a:txBody>
                    <a:bodyPr/>
                    <a:lstStyle/>
                    <a:p>
                      <a:r>
                        <a:rPr lang="pt-BR">
                          <a:effectLst/>
                        </a:rPr>
                        <a:t>Uncontrolled (ocean)</a:t>
                      </a:r>
                    </a:p>
                  </a:txBody>
                  <a:tcPr marL="76200" marR="76200" marT="38100" marB="38100" anchor="ctr"/>
                </a:tc>
                <a:tc>
                  <a:txBody>
                    <a:bodyPr/>
                    <a:lstStyle/>
                    <a:p>
                      <a:pPr algn="ctr"/>
                      <a:r>
                        <a:rPr lang="pt-BR">
                          <a:effectLst/>
                        </a:rPr>
                        <a:t>2</a:t>
                      </a:r>
                    </a:p>
                  </a:txBody>
                  <a:tcPr marL="76200" marR="76200" marT="38100" marB="38100" anchor="ctr"/>
                </a:tc>
                <a:extLst>
                  <a:ext uri="{0D108BD9-81ED-4DB2-BD59-A6C34878D82A}">
                    <a16:rowId xmlns:a16="http://schemas.microsoft.com/office/drawing/2014/main" val="515407904"/>
                  </a:ext>
                </a:extLst>
              </a:tr>
              <a:tr h="330108">
                <a:tc>
                  <a:txBody>
                    <a:bodyPr/>
                    <a:lstStyle/>
                    <a:p>
                      <a:r>
                        <a:rPr lang="pt-BR">
                          <a:effectLst/>
                        </a:rPr>
                        <a:t>Failure (parachute)</a:t>
                      </a:r>
                    </a:p>
                  </a:txBody>
                  <a:tcPr marL="76200" marR="76200" marT="38100" marB="38100" anchor="ctr"/>
                </a:tc>
                <a:tc>
                  <a:txBody>
                    <a:bodyPr/>
                    <a:lstStyle/>
                    <a:p>
                      <a:pPr algn="ctr"/>
                      <a:r>
                        <a:rPr lang="pt-BR">
                          <a:effectLst/>
                        </a:rPr>
                        <a:t>2</a:t>
                      </a:r>
                    </a:p>
                  </a:txBody>
                  <a:tcPr marL="76200" marR="76200" marT="38100" marB="38100" anchor="ctr"/>
                </a:tc>
                <a:extLst>
                  <a:ext uri="{0D108BD9-81ED-4DB2-BD59-A6C34878D82A}">
                    <a16:rowId xmlns:a16="http://schemas.microsoft.com/office/drawing/2014/main" val="2063291308"/>
                  </a:ext>
                </a:extLst>
              </a:tr>
              <a:tr h="330108">
                <a:tc>
                  <a:txBody>
                    <a:bodyPr/>
                    <a:lstStyle/>
                    <a:p>
                      <a:r>
                        <a:rPr lang="pt-BR">
                          <a:effectLst/>
                        </a:rPr>
                        <a:t>Precluded (drone ship)</a:t>
                      </a:r>
                    </a:p>
                  </a:txBody>
                  <a:tcPr marL="76200" marR="76200" marT="38100" marB="38100" anchor="ctr"/>
                </a:tc>
                <a:tc>
                  <a:txBody>
                    <a:bodyPr/>
                    <a:lstStyle/>
                    <a:p>
                      <a:pPr algn="ctr"/>
                      <a:r>
                        <a:rPr lang="pt-BR" dirty="0">
                          <a:effectLst/>
                        </a:rPr>
                        <a:t>1</a:t>
                      </a:r>
                    </a:p>
                  </a:txBody>
                  <a:tcPr marL="76200" marR="76200" marT="38100" marB="38100" anchor="ctr"/>
                </a:tc>
                <a:extLst>
                  <a:ext uri="{0D108BD9-81ED-4DB2-BD59-A6C34878D82A}">
                    <a16:rowId xmlns:a16="http://schemas.microsoft.com/office/drawing/2014/main" val="973224010"/>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Content Placeholder 4">
            <a:extLst>
              <a:ext uri="{FF2B5EF4-FFF2-40B4-BE49-F238E27FC236}">
                <a16:creationId xmlns:a16="http://schemas.microsoft.com/office/drawing/2014/main" id="{85D9F803-CDBC-C74C-AF1B-2B5937D1C241}"/>
              </a:ext>
            </a:extLst>
          </p:cNvPr>
          <p:cNvSpPr txBox="1">
            <a:spLocks/>
          </p:cNvSpPr>
          <p:nvPr/>
        </p:nvSpPr>
        <p:spPr>
          <a:xfrm>
            <a:off x="783883" y="1654702"/>
            <a:ext cx="5243928" cy="42203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1800" b="1">
                <a:latin typeface="IBM Plex Mono Text"/>
              </a:rPr>
              <a:t>Description:</a:t>
            </a:r>
          </a:p>
          <a:p>
            <a:pPr marL="0" indent="0">
              <a:buFont typeface="Arial" panose="020B0604020202020204" pitchFamily="34" charset="0"/>
              <a:buNone/>
            </a:pPr>
            <a:r>
              <a:rPr lang="en-US" sz="1800">
                <a:latin typeface="IBM Plex Mono Text"/>
              </a:rPr>
              <a:t>This map displays the locations of all four SpaceX launch sites:</a:t>
            </a:r>
          </a:p>
          <a:p>
            <a:r>
              <a:rPr lang="en-US" sz="1800">
                <a:latin typeface="IBM Plex Mono Text"/>
              </a:rPr>
              <a:t>CCAFS LC-40 and CCAFS SLC-40 in Florida (USA).</a:t>
            </a:r>
          </a:p>
          <a:p>
            <a:r>
              <a:rPr lang="en-US" sz="1800">
                <a:latin typeface="IBM Plex Mono Text"/>
              </a:rPr>
              <a:t>KSC LC-39A in Florida (USA).</a:t>
            </a:r>
          </a:p>
          <a:p>
            <a:r>
              <a:rPr lang="en-US" sz="1800">
                <a:latin typeface="IBM Plex Mono Text"/>
              </a:rPr>
              <a:t>VAFB SLC-4E in California (USA).</a:t>
            </a:r>
          </a:p>
          <a:p>
            <a:pPr marL="0" indent="0">
              <a:buFont typeface="Arial" panose="020B0604020202020204" pitchFamily="34" charset="0"/>
              <a:buNone/>
            </a:pPr>
            <a:r>
              <a:rPr lang="en-US" sz="1800" b="1">
                <a:latin typeface="IBM Plex Mono Text"/>
              </a:rPr>
              <a:t>Key Findings:</a:t>
            </a:r>
          </a:p>
          <a:p>
            <a:r>
              <a:rPr lang="en-US" sz="1800">
                <a:latin typeface="IBM Plex Mono Text"/>
              </a:rPr>
              <a:t>All launch sites are located near coastlines, facilitating safe launch trajectories over water.</a:t>
            </a:r>
          </a:p>
          <a:p>
            <a:r>
              <a:rPr lang="en-US" sz="1800">
                <a:latin typeface="IBM Plex Mono Text"/>
              </a:rPr>
              <a:t>Sites are clustered in low-latitude regions (close to the Equator), which is optimal for achieving orbital velocity efficiently.</a:t>
            </a:r>
            <a:endParaRPr lang="en-US" sz="1800" dirty="0">
              <a:latin typeface="IBM Plex Mono Text"/>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panose="020B0604020104020204" pitchFamily="34" charset="0"/>
              </a:rPr>
              <a:t>Global Distribution of SpaceX Launch Sites</a:t>
            </a:r>
            <a:endParaRPr lang="en-US" dirty="0">
              <a:solidFill>
                <a:srgbClr val="0B49CB"/>
              </a:solidFill>
              <a:latin typeface="Abadi" panose="020B0604020104020204" pitchFamily="34" charset="0"/>
            </a:endParaRPr>
          </a:p>
        </p:txBody>
      </p:sp>
      <p:pic>
        <p:nvPicPr>
          <p:cNvPr id="7" name="Imagem 6" descr="Mapa">
            <a:extLst>
              <a:ext uri="{FF2B5EF4-FFF2-40B4-BE49-F238E27FC236}">
                <a16:creationId xmlns:a16="http://schemas.microsoft.com/office/drawing/2014/main" id="{3C2380AC-DC83-9E2C-8763-51A5F382F7B2}"/>
              </a:ext>
            </a:extLst>
          </p:cNvPr>
          <p:cNvPicPr>
            <a:picLocks noChangeAspect="1"/>
          </p:cNvPicPr>
          <p:nvPr/>
        </p:nvPicPr>
        <p:blipFill>
          <a:blip r:embed="rId3"/>
          <a:stretch>
            <a:fillRect/>
          </a:stretch>
        </p:blipFill>
        <p:spPr>
          <a:xfrm>
            <a:off x="6245611" y="2237446"/>
            <a:ext cx="5040000" cy="305482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latin typeface="Abadi" panose="020B0604020104020204" pitchFamily="34" charset="0"/>
              </a:rPr>
              <a:t>Launch Outcomes Visualized by Color Markers</a:t>
            </a:r>
            <a:endParaRPr lang="en-US" sz="3700" dirty="0">
              <a:solidFill>
                <a:srgbClr val="0B49CB"/>
              </a:solidFill>
              <a:latin typeface="Abadi" panose="020B0604020104020204" pitchFamily="34" charset="0"/>
            </a:endParaRPr>
          </a:p>
        </p:txBody>
      </p:sp>
      <p:sp>
        <p:nvSpPr>
          <p:cNvPr id="4" name="Content Placeholder 4">
            <a:extLst>
              <a:ext uri="{FF2B5EF4-FFF2-40B4-BE49-F238E27FC236}">
                <a16:creationId xmlns:a16="http://schemas.microsoft.com/office/drawing/2014/main" id="{480B6CF0-4C3B-0BFE-7BD3-DB90E28C0C9C}"/>
              </a:ext>
            </a:extLst>
          </p:cNvPr>
          <p:cNvSpPr txBox="1">
            <a:spLocks/>
          </p:cNvSpPr>
          <p:nvPr/>
        </p:nvSpPr>
        <p:spPr>
          <a:xfrm>
            <a:off x="770011" y="1446480"/>
            <a:ext cx="5419901" cy="51067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Arial" panose="020B0604020202020204" pitchFamily="34" charset="0"/>
              <a:buNone/>
            </a:pPr>
            <a:r>
              <a:rPr lang="en-US" sz="1800" b="1" dirty="0">
                <a:latin typeface="IBM Plex Mono Text"/>
              </a:rPr>
              <a:t>Description:</a:t>
            </a:r>
          </a:p>
          <a:p>
            <a:pPr>
              <a:lnSpc>
                <a:spcPct val="120000"/>
              </a:lnSpc>
            </a:pPr>
            <a:r>
              <a:rPr lang="en-US" sz="1800" dirty="0">
                <a:latin typeface="IBM Plex Mono Text"/>
              </a:rPr>
              <a:t>Green markers: Successful launches (class=1).</a:t>
            </a:r>
          </a:p>
          <a:p>
            <a:pPr>
              <a:lnSpc>
                <a:spcPct val="120000"/>
              </a:lnSpc>
            </a:pPr>
            <a:r>
              <a:rPr lang="en-US" sz="1800" dirty="0">
                <a:latin typeface="IBM Plex Mono Text"/>
              </a:rPr>
              <a:t>Red markers: Failed launches (class=0).</a:t>
            </a:r>
          </a:p>
          <a:p>
            <a:pPr>
              <a:lnSpc>
                <a:spcPct val="120000"/>
              </a:lnSpc>
            </a:pPr>
            <a:r>
              <a:rPr lang="en-US" sz="1800" dirty="0">
                <a:latin typeface="IBM Plex Mono Text"/>
              </a:rPr>
              <a:t>Marker clusters simplify visualization for high-density launch records (e.g., CCAFS SLC-40).</a:t>
            </a:r>
          </a:p>
          <a:p>
            <a:pPr marL="0" indent="0">
              <a:lnSpc>
                <a:spcPct val="120000"/>
              </a:lnSpc>
              <a:buFont typeface="Arial" panose="020B0604020202020204" pitchFamily="34" charset="0"/>
              <a:buNone/>
            </a:pPr>
            <a:r>
              <a:rPr lang="en-US" sz="1800" b="1" dirty="0">
                <a:latin typeface="IBM Plex Mono Text"/>
              </a:rPr>
              <a:t>Key Findings:</a:t>
            </a:r>
          </a:p>
          <a:p>
            <a:pPr>
              <a:lnSpc>
                <a:spcPct val="120000"/>
              </a:lnSpc>
            </a:pPr>
            <a:r>
              <a:rPr lang="en-US" sz="1800" dirty="0">
                <a:latin typeface="IBM Plex Mono Text"/>
              </a:rPr>
              <a:t>KSC LC-39A shows a high success rate (mostly green markers).</a:t>
            </a:r>
          </a:p>
          <a:p>
            <a:pPr>
              <a:lnSpc>
                <a:spcPct val="120000"/>
              </a:lnSpc>
            </a:pPr>
            <a:r>
              <a:rPr lang="en-US" sz="1800" dirty="0">
                <a:latin typeface="IBM Plex Mono Text"/>
              </a:rPr>
              <a:t>CCAFS SLC-40 has a mix of outcomes, indicating variability in launch success.</a:t>
            </a:r>
          </a:p>
          <a:p>
            <a:pPr>
              <a:lnSpc>
                <a:spcPct val="120000"/>
              </a:lnSpc>
            </a:pPr>
            <a:r>
              <a:rPr lang="en-US" sz="1800" dirty="0">
                <a:latin typeface="IBM Plex Mono Text"/>
              </a:rPr>
              <a:t>Proximity to support infrastructure (e.g., NASA facilities) may correlate with higher success rates.</a:t>
            </a:r>
          </a:p>
        </p:txBody>
      </p:sp>
      <p:pic>
        <p:nvPicPr>
          <p:cNvPr id="6" name="Imagem 5" descr="Uma imagem contendo Texto">
            <a:extLst>
              <a:ext uri="{FF2B5EF4-FFF2-40B4-BE49-F238E27FC236}">
                <a16:creationId xmlns:a16="http://schemas.microsoft.com/office/drawing/2014/main" id="{EAD60897-FD09-29D0-8ADA-F0A1FBA4B68E}"/>
              </a:ext>
            </a:extLst>
          </p:cNvPr>
          <p:cNvPicPr>
            <a:picLocks noChangeAspect="1"/>
          </p:cNvPicPr>
          <p:nvPr/>
        </p:nvPicPr>
        <p:blipFill>
          <a:blip r:embed="rId3"/>
          <a:stretch>
            <a:fillRect/>
          </a:stretch>
        </p:blipFill>
        <p:spPr>
          <a:xfrm>
            <a:off x="6381989" y="2170068"/>
            <a:ext cx="5040000" cy="30075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latin typeface="Abadi" panose="020B0604020104020204" pitchFamily="34" charset="0"/>
              </a:rPr>
              <a:t>Launch Site Proximity to Coast</a:t>
            </a:r>
            <a:endParaRPr lang="en-US" sz="3700" dirty="0">
              <a:solidFill>
                <a:srgbClr val="0B49CB"/>
              </a:solidFill>
              <a:latin typeface="Abadi" panose="020B0604020104020204" pitchFamily="34" charset="0"/>
            </a:endParaRPr>
          </a:p>
        </p:txBody>
      </p:sp>
      <p:sp>
        <p:nvSpPr>
          <p:cNvPr id="2" name="Content Placeholder 4">
            <a:extLst>
              <a:ext uri="{FF2B5EF4-FFF2-40B4-BE49-F238E27FC236}">
                <a16:creationId xmlns:a16="http://schemas.microsoft.com/office/drawing/2014/main" id="{C78E563C-59E6-062E-5295-0FE7282CF1F4}"/>
              </a:ext>
            </a:extLst>
          </p:cNvPr>
          <p:cNvSpPr txBox="1">
            <a:spLocks/>
          </p:cNvSpPr>
          <p:nvPr/>
        </p:nvSpPr>
        <p:spPr>
          <a:xfrm>
            <a:off x="770011" y="1446481"/>
            <a:ext cx="5419901" cy="42203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Arial" panose="020B0604020202020204" pitchFamily="34" charset="0"/>
              <a:buNone/>
            </a:pPr>
            <a:r>
              <a:rPr lang="en-US" sz="1800" b="1" dirty="0">
                <a:latin typeface="IBM Plex Mono Text"/>
              </a:rPr>
              <a:t>Description:</a:t>
            </a:r>
          </a:p>
          <a:p>
            <a:pPr>
              <a:lnSpc>
                <a:spcPct val="120000"/>
              </a:lnSpc>
            </a:pPr>
            <a:r>
              <a:rPr lang="en-US" sz="1800" dirty="0">
                <a:latin typeface="IBM Plex Mono Text"/>
              </a:rPr>
              <a:t>This screenshot shows a launch site and its distance from coastline. Using polylines, we calculate and display distances to nearby locations, such as a highway and railway</a:t>
            </a:r>
          </a:p>
          <a:p>
            <a:pPr marL="0" indent="0">
              <a:lnSpc>
                <a:spcPct val="120000"/>
              </a:lnSpc>
              <a:buNone/>
            </a:pPr>
            <a:r>
              <a:rPr lang="en-US" sz="1800" b="1" dirty="0">
                <a:latin typeface="IBM Plex Mono Text"/>
              </a:rPr>
              <a:t>Key Findings:</a:t>
            </a:r>
          </a:p>
          <a:p>
            <a:pPr>
              <a:lnSpc>
                <a:spcPct val="120000"/>
              </a:lnSpc>
            </a:pPr>
            <a:r>
              <a:rPr lang="en-US" sz="1800" dirty="0">
                <a:latin typeface="IBM Plex Mono Text"/>
              </a:rPr>
              <a:t>Launch sites are strategically placed near logistical infrastructure while maintaining safe distances from populated areas.</a:t>
            </a:r>
          </a:p>
          <a:p>
            <a:pPr>
              <a:lnSpc>
                <a:spcPct val="120000"/>
              </a:lnSpc>
            </a:pPr>
            <a:r>
              <a:rPr lang="en-US" sz="1800" dirty="0">
                <a:latin typeface="IBM Plex Mono Text"/>
              </a:rPr>
              <a:t>Coastal proximity minimizes risks to human settlements during failures.</a:t>
            </a:r>
          </a:p>
        </p:txBody>
      </p:sp>
      <p:pic>
        <p:nvPicPr>
          <p:cNvPr id="6" name="Imagem 5" descr="Mapa">
            <a:extLst>
              <a:ext uri="{FF2B5EF4-FFF2-40B4-BE49-F238E27FC236}">
                <a16:creationId xmlns:a16="http://schemas.microsoft.com/office/drawing/2014/main" id="{C929BDDF-4761-7A11-C0C9-9F1B833ACBFE}"/>
              </a:ext>
            </a:extLst>
          </p:cNvPr>
          <p:cNvPicPr>
            <a:picLocks noChangeAspect="1"/>
          </p:cNvPicPr>
          <p:nvPr/>
        </p:nvPicPr>
        <p:blipFill>
          <a:blip r:embed="rId3"/>
          <a:stretch>
            <a:fillRect/>
          </a:stretch>
        </p:blipFill>
        <p:spPr>
          <a:xfrm>
            <a:off x="6417972" y="2041617"/>
            <a:ext cx="5040000" cy="30300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8C82F32A-22A5-0046-9FAC-5295E4FA5A12}"/>
              </a:ext>
            </a:extLst>
          </p:cNvPr>
          <p:cNvSpPr>
            <a:spLocks noGrp="1"/>
          </p:cNvSpPr>
          <p:nvPr/>
        </p:nvSpPr>
        <p:spPr>
          <a:xfrm>
            <a:off x="8696781" y="597164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1" name="Title 1">
            <a:extLst>
              <a:ext uri="{FF2B5EF4-FFF2-40B4-BE49-F238E27FC236}">
                <a16:creationId xmlns:a16="http://schemas.microsoft.com/office/drawing/2014/main" id="{9456A072-47A6-4424-9ABE-F398119040DD}"/>
              </a:ext>
            </a:extLst>
          </p:cNvPr>
          <p:cNvSpPr txBox="1">
            <a:spLocks/>
          </p:cNvSpPr>
          <p:nvPr/>
        </p:nvSpPr>
        <p:spPr>
          <a:xfrm>
            <a:off x="752020" y="484720"/>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dirty="0">
                <a:latin typeface="Abadi" panose="020B0604020104020204" pitchFamily="34" charset="0"/>
              </a:rPr>
              <a:t>Launch Success Count by Site</a:t>
            </a:r>
            <a:endParaRPr lang="en-US" sz="3700" dirty="0">
              <a:solidFill>
                <a:srgbClr val="0B49CB"/>
              </a:solidFill>
              <a:latin typeface="Abadi" panose="020B0604020104020204" pitchFamily="34" charset="0"/>
            </a:endParaRPr>
          </a:p>
        </p:txBody>
      </p:sp>
      <p:sp>
        <p:nvSpPr>
          <p:cNvPr id="5" name="Content Placeholder 4">
            <a:extLst>
              <a:ext uri="{FF2B5EF4-FFF2-40B4-BE49-F238E27FC236}">
                <a16:creationId xmlns:a16="http://schemas.microsoft.com/office/drawing/2014/main" id="{63535D94-F317-230B-243F-CB55AB3EA9EA}"/>
              </a:ext>
            </a:extLst>
          </p:cNvPr>
          <p:cNvSpPr txBox="1">
            <a:spLocks/>
          </p:cNvSpPr>
          <p:nvPr/>
        </p:nvSpPr>
        <p:spPr>
          <a:xfrm>
            <a:off x="770011" y="1352696"/>
            <a:ext cx="10669970" cy="50205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b="1" dirty="0">
                <a:latin typeface="IBM Plex Mono Text"/>
              </a:rPr>
              <a:t>Explanation:</a:t>
            </a:r>
          </a:p>
          <a:p>
            <a:pPr>
              <a:lnSpc>
                <a:spcPct val="120000"/>
              </a:lnSpc>
            </a:pPr>
            <a:r>
              <a:rPr lang="en-US" sz="1800" dirty="0">
                <a:latin typeface="IBM Plex Mono Text"/>
              </a:rPr>
              <a:t>This pie chart displays the total number of successful launches across all SpaceX launch sites.</a:t>
            </a:r>
          </a:p>
          <a:p>
            <a:pPr marL="0" indent="0">
              <a:lnSpc>
                <a:spcPct val="120000"/>
              </a:lnSpc>
              <a:buNone/>
            </a:pPr>
            <a:endParaRPr lang="en-US" sz="1800" dirty="0">
              <a:latin typeface="IBM Plex Mono Text"/>
            </a:endParaRPr>
          </a:p>
          <a:p>
            <a:pPr marL="0" indent="0">
              <a:lnSpc>
                <a:spcPct val="120000"/>
              </a:lnSpc>
              <a:buNone/>
            </a:pPr>
            <a:endParaRPr lang="en-US" sz="1800" dirty="0">
              <a:latin typeface="IBM Plex Mono Text"/>
            </a:endParaRPr>
          </a:p>
          <a:p>
            <a:pPr marL="0" indent="0">
              <a:lnSpc>
                <a:spcPct val="120000"/>
              </a:lnSpc>
              <a:buNone/>
            </a:pPr>
            <a:endParaRPr lang="en-US" sz="1800" dirty="0">
              <a:latin typeface="IBM Plex Mono Text"/>
            </a:endParaRPr>
          </a:p>
          <a:p>
            <a:pPr marL="0" indent="0">
              <a:lnSpc>
                <a:spcPct val="120000"/>
              </a:lnSpc>
              <a:buNone/>
            </a:pPr>
            <a:endParaRPr lang="en-US" sz="1800" dirty="0">
              <a:latin typeface="IBM Plex Mono Text"/>
            </a:endParaRPr>
          </a:p>
          <a:p>
            <a:pPr marL="0" indent="0">
              <a:lnSpc>
                <a:spcPct val="120000"/>
              </a:lnSpc>
              <a:buFont typeface="Arial" panose="020B0604020202020204" pitchFamily="34" charset="0"/>
              <a:buNone/>
            </a:pPr>
            <a:endParaRPr lang="en-US" sz="1800" b="1" dirty="0">
              <a:latin typeface="IBM Plex Mono Text"/>
            </a:endParaRPr>
          </a:p>
          <a:p>
            <a:pPr marL="0" indent="0">
              <a:lnSpc>
                <a:spcPct val="120000"/>
              </a:lnSpc>
              <a:buFont typeface="Arial" panose="020B0604020202020204" pitchFamily="34" charset="0"/>
              <a:buNone/>
            </a:pPr>
            <a:endParaRPr lang="en-US" sz="1800" b="1" dirty="0">
              <a:latin typeface="IBM Plex Mono Text"/>
            </a:endParaRPr>
          </a:p>
          <a:p>
            <a:pPr marL="0" indent="0">
              <a:lnSpc>
                <a:spcPct val="120000"/>
              </a:lnSpc>
              <a:buFont typeface="Arial" panose="020B0604020202020204" pitchFamily="34" charset="0"/>
              <a:buNone/>
            </a:pPr>
            <a:r>
              <a:rPr lang="en-US" sz="1800" b="1" dirty="0">
                <a:latin typeface="IBM Plex Mono Text"/>
              </a:rPr>
              <a:t>Key findings:</a:t>
            </a:r>
          </a:p>
          <a:p>
            <a:pPr>
              <a:lnSpc>
                <a:spcPct val="120000"/>
              </a:lnSpc>
            </a:pPr>
            <a:r>
              <a:rPr lang="en-US" sz="1800" dirty="0">
                <a:latin typeface="IBM Plex Mono Text"/>
              </a:rPr>
              <a:t>KSC LC-39A has the highest number of successes (41.7%), followed by CCAFS LC-40.</a:t>
            </a:r>
          </a:p>
          <a:p>
            <a:pPr>
              <a:lnSpc>
                <a:spcPct val="120000"/>
              </a:lnSpc>
            </a:pPr>
            <a:r>
              <a:rPr lang="en-US" sz="1800" dirty="0">
                <a:latin typeface="IBM Plex Mono Text"/>
              </a:rPr>
              <a:t>This highlights site-level performance and allows us to compare reliability among different launch locations.</a:t>
            </a:r>
          </a:p>
        </p:txBody>
      </p:sp>
      <p:pic>
        <p:nvPicPr>
          <p:cNvPr id="8" name="Imagem 7" descr="Gráfico, Gráfico de pizza">
            <a:extLst>
              <a:ext uri="{FF2B5EF4-FFF2-40B4-BE49-F238E27FC236}">
                <a16:creationId xmlns:a16="http://schemas.microsoft.com/office/drawing/2014/main" id="{CF95CB10-B071-E1DC-1445-7917EC04611F}"/>
              </a:ext>
            </a:extLst>
          </p:cNvPr>
          <p:cNvPicPr>
            <a:picLocks noChangeAspect="1"/>
          </p:cNvPicPr>
          <p:nvPr/>
        </p:nvPicPr>
        <p:blipFill>
          <a:blip r:embed="rId3"/>
          <a:stretch>
            <a:fillRect/>
          </a:stretch>
        </p:blipFill>
        <p:spPr>
          <a:xfrm>
            <a:off x="1961666" y="2245572"/>
            <a:ext cx="8268668" cy="270082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530114" cy="44533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sz="1800" b="1" dirty="0">
                <a:solidFill>
                  <a:srgbClr val="121619"/>
                </a:solidFill>
              </a:rPr>
              <a:t>Project Goal:</a:t>
            </a:r>
            <a:br>
              <a:rPr lang="en-US" sz="1800" dirty="0">
                <a:solidFill>
                  <a:srgbClr val="121619"/>
                </a:solidFill>
              </a:rPr>
            </a:br>
            <a:r>
              <a:rPr lang="en-US" sz="1800" dirty="0">
                <a:solidFill>
                  <a:srgbClr val="121619"/>
                </a:solidFill>
              </a:rPr>
              <a:t>To predict Falcon 9 first stage landing outcomes using historical SpaceX data.</a:t>
            </a:r>
          </a:p>
          <a:p>
            <a:pPr>
              <a:buNone/>
            </a:pPr>
            <a:endParaRPr lang="en-US" sz="1800" dirty="0">
              <a:solidFill>
                <a:srgbClr val="121619"/>
              </a:solidFill>
            </a:endParaRPr>
          </a:p>
          <a:p>
            <a:pPr>
              <a:buNone/>
            </a:pPr>
            <a:r>
              <a:rPr lang="en-US" sz="1800" b="1" dirty="0">
                <a:solidFill>
                  <a:srgbClr val="121619"/>
                </a:solidFill>
              </a:rPr>
              <a:t>Research Questions:</a:t>
            </a:r>
            <a:endParaRPr lang="en-US" sz="1800" dirty="0">
              <a:solidFill>
                <a:srgbClr val="121619"/>
              </a:solidFill>
            </a:endParaRPr>
          </a:p>
          <a:p>
            <a:pPr>
              <a:buFont typeface="Arial" panose="020B0604020202020204" pitchFamily="34" charset="0"/>
              <a:buChar char="•"/>
            </a:pPr>
            <a:r>
              <a:rPr lang="en-US" sz="1800" dirty="0">
                <a:solidFill>
                  <a:srgbClr val="121619"/>
                </a:solidFill>
              </a:rPr>
              <a:t>What are the key factors influencing landing success?</a:t>
            </a:r>
          </a:p>
          <a:p>
            <a:pPr>
              <a:buFont typeface="Arial" panose="020B0604020202020204" pitchFamily="34" charset="0"/>
              <a:buChar char="•"/>
            </a:pPr>
            <a:r>
              <a:rPr lang="en-US" sz="1800" dirty="0">
                <a:solidFill>
                  <a:srgbClr val="121619"/>
                </a:solidFill>
              </a:rPr>
              <a:t>How accurate can a machine learning model be in predicting landings?</a:t>
            </a:r>
          </a:p>
          <a:p>
            <a:pPr>
              <a:buFont typeface="Arial" panose="020B0604020202020204" pitchFamily="34" charset="0"/>
              <a:buChar char="•"/>
            </a:pPr>
            <a:r>
              <a:rPr lang="en-US" sz="1800" dirty="0">
                <a:solidFill>
                  <a:srgbClr val="121619"/>
                </a:solidFill>
              </a:rPr>
              <a:t>Can interactive analytics improve understanding of launch patterns?</a:t>
            </a:r>
          </a:p>
          <a:p>
            <a:pPr marL="0" indent="0">
              <a:buNone/>
            </a:pPr>
            <a:endParaRPr lang="en-US" sz="1800" b="1" dirty="0">
              <a:solidFill>
                <a:srgbClr val="121619"/>
              </a:solidFill>
            </a:endParaRPr>
          </a:p>
          <a:p>
            <a:pPr marL="0" indent="0">
              <a:buNone/>
            </a:pPr>
            <a:r>
              <a:rPr lang="en-US" sz="1800" b="1" dirty="0">
                <a:solidFill>
                  <a:srgbClr val="121619"/>
                </a:solidFill>
              </a:rPr>
              <a:t>Context:</a:t>
            </a:r>
            <a:br>
              <a:rPr lang="en-US" sz="1800" dirty="0">
                <a:solidFill>
                  <a:srgbClr val="121619"/>
                </a:solidFill>
              </a:rPr>
            </a:br>
            <a:r>
              <a:rPr lang="en-US" sz="1800" dirty="0">
                <a:solidFill>
                  <a:srgbClr val="121619"/>
                </a:solidFill>
              </a:rPr>
              <a:t>Successful landings reduce costs drastically. Understanding what drives them is of major business interest.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8C82F32A-22A5-0046-9FAC-5295E4FA5A12}"/>
              </a:ext>
            </a:extLst>
          </p:cNvPr>
          <p:cNvSpPr>
            <a:spLocks noGrp="1"/>
          </p:cNvSpPr>
          <p:nvPr/>
        </p:nvSpPr>
        <p:spPr>
          <a:xfrm>
            <a:off x="8714772" y="597164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0" name="Title 1">
            <a:extLst>
              <a:ext uri="{FF2B5EF4-FFF2-40B4-BE49-F238E27FC236}">
                <a16:creationId xmlns:a16="http://schemas.microsoft.com/office/drawing/2014/main" id="{4EF94599-779E-457E-B57B-6063EBF7A840}"/>
              </a:ext>
            </a:extLst>
          </p:cNvPr>
          <p:cNvSpPr txBox="1">
            <a:spLocks/>
          </p:cNvSpPr>
          <p:nvPr/>
        </p:nvSpPr>
        <p:spPr>
          <a:xfrm>
            <a:off x="770011" y="484720"/>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dirty="0">
                <a:latin typeface="Abadi" panose="020B0604020104020204" pitchFamily="34" charset="0"/>
              </a:rPr>
              <a:t>Highest Launch Success Ratio Site</a:t>
            </a:r>
            <a:endParaRPr lang="en-US" sz="3700" dirty="0">
              <a:solidFill>
                <a:srgbClr val="0B49CB"/>
              </a:solidFill>
              <a:latin typeface="Abadi" panose="020B0604020104020204" pitchFamily="34" charset="0"/>
            </a:endParaRPr>
          </a:p>
        </p:txBody>
      </p:sp>
      <p:sp>
        <p:nvSpPr>
          <p:cNvPr id="3" name="Content Placeholder 4">
            <a:extLst>
              <a:ext uri="{FF2B5EF4-FFF2-40B4-BE49-F238E27FC236}">
                <a16:creationId xmlns:a16="http://schemas.microsoft.com/office/drawing/2014/main" id="{2C65C1A4-14B2-D427-65FA-807E71065889}"/>
              </a:ext>
            </a:extLst>
          </p:cNvPr>
          <p:cNvSpPr txBox="1">
            <a:spLocks/>
          </p:cNvSpPr>
          <p:nvPr/>
        </p:nvSpPr>
        <p:spPr>
          <a:xfrm>
            <a:off x="770011" y="1376142"/>
            <a:ext cx="10622183" cy="535290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b="1" dirty="0">
                <a:latin typeface="IBM Plex Mono Text"/>
              </a:rPr>
              <a:t>Explanation:</a:t>
            </a:r>
          </a:p>
          <a:p>
            <a:pPr algn="just">
              <a:lnSpc>
                <a:spcPct val="120000"/>
              </a:lnSpc>
            </a:pPr>
            <a:r>
              <a:rPr lang="en-US" sz="1800" dirty="0">
                <a:latin typeface="IBM Plex Mono Text"/>
              </a:rPr>
              <a:t>This chart zooms in on the launch site with the highest success rate — KSC LC-39A, which has a 71.4% success rate, in contrast to VAFB SLC-4E.</a:t>
            </a:r>
          </a:p>
          <a:p>
            <a:pPr marL="0" indent="0" algn="just">
              <a:lnSpc>
                <a:spcPct val="120000"/>
              </a:lnSpc>
              <a:buNone/>
            </a:pPr>
            <a:endParaRPr lang="en-US" sz="1800" dirty="0">
              <a:latin typeface="IBM Plex Mono Text"/>
            </a:endParaRPr>
          </a:p>
          <a:p>
            <a:pPr marL="0" indent="0" algn="just">
              <a:lnSpc>
                <a:spcPct val="120000"/>
              </a:lnSpc>
              <a:buNone/>
            </a:pPr>
            <a:endParaRPr lang="en-US" sz="1800" dirty="0">
              <a:latin typeface="IBM Plex Mono Text"/>
            </a:endParaRPr>
          </a:p>
          <a:p>
            <a:pPr marL="0" indent="0" algn="just">
              <a:lnSpc>
                <a:spcPct val="120000"/>
              </a:lnSpc>
              <a:buNone/>
            </a:pPr>
            <a:endParaRPr lang="en-US" sz="1800" dirty="0">
              <a:latin typeface="IBM Plex Mono Text"/>
            </a:endParaRPr>
          </a:p>
          <a:p>
            <a:pPr marL="0" indent="0" algn="just">
              <a:lnSpc>
                <a:spcPct val="120000"/>
              </a:lnSpc>
              <a:buNone/>
            </a:pPr>
            <a:endParaRPr lang="en-US" sz="1800" dirty="0">
              <a:latin typeface="IBM Plex Mono Text"/>
            </a:endParaRPr>
          </a:p>
          <a:p>
            <a:pPr marL="0" indent="0" algn="just">
              <a:lnSpc>
                <a:spcPct val="120000"/>
              </a:lnSpc>
              <a:buNone/>
            </a:pPr>
            <a:endParaRPr lang="en-US" sz="1800" dirty="0">
              <a:latin typeface="IBM Plex Mono Text"/>
            </a:endParaRPr>
          </a:p>
          <a:p>
            <a:pPr marL="0" indent="0" algn="just">
              <a:lnSpc>
                <a:spcPct val="120000"/>
              </a:lnSpc>
              <a:buNone/>
            </a:pPr>
            <a:endParaRPr lang="en-US" sz="1800" dirty="0">
              <a:latin typeface="IBM Plex Mono Text"/>
            </a:endParaRPr>
          </a:p>
          <a:p>
            <a:pPr marL="0" indent="0" algn="just">
              <a:lnSpc>
                <a:spcPct val="120000"/>
              </a:lnSpc>
              <a:buFont typeface="Arial" panose="020B0604020202020204" pitchFamily="34" charset="0"/>
              <a:buNone/>
            </a:pPr>
            <a:r>
              <a:rPr lang="en-US" sz="1800" b="1" dirty="0">
                <a:latin typeface="IBM Plex Mono Text"/>
              </a:rPr>
              <a:t>Key findings:</a:t>
            </a:r>
          </a:p>
          <a:p>
            <a:pPr algn="just">
              <a:lnSpc>
                <a:spcPct val="120000"/>
              </a:lnSpc>
            </a:pPr>
            <a:r>
              <a:rPr lang="en-US" sz="1800" dirty="0">
                <a:latin typeface="IBM Plex Mono Text"/>
              </a:rPr>
              <a:t>This site consistently demonstrates better launch outcomes.</a:t>
            </a:r>
          </a:p>
          <a:p>
            <a:pPr algn="just">
              <a:lnSpc>
                <a:spcPct val="120000"/>
              </a:lnSpc>
            </a:pPr>
            <a:r>
              <a:rPr lang="en-US" sz="1800" dirty="0">
                <a:latin typeface="IBM Plex Mono Text"/>
              </a:rPr>
              <a:t>Ideal location to prioritize for future missions due to reliability.</a:t>
            </a:r>
          </a:p>
        </p:txBody>
      </p:sp>
      <p:pic>
        <p:nvPicPr>
          <p:cNvPr id="12" name="Imagem 11" descr="Gráfico, Gráfico de bolhas">
            <a:extLst>
              <a:ext uri="{FF2B5EF4-FFF2-40B4-BE49-F238E27FC236}">
                <a16:creationId xmlns:a16="http://schemas.microsoft.com/office/drawing/2014/main" id="{B658AB88-D3F7-9741-1CC3-C542148E39DE}"/>
              </a:ext>
            </a:extLst>
          </p:cNvPr>
          <p:cNvPicPr>
            <a:picLocks noChangeAspect="1"/>
          </p:cNvPicPr>
          <p:nvPr/>
        </p:nvPicPr>
        <p:blipFill>
          <a:blip r:embed="rId3"/>
          <a:stretch>
            <a:fillRect/>
          </a:stretch>
        </p:blipFill>
        <p:spPr>
          <a:xfrm>
            <a:off x="1953778" y="2575347"/>
            <a:ext cx="8284443" cy="281726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8C82F32A-22A5-0046-9FAC-5295E4FA5A12}"/>
              </a:ext>
            </a:extLst>
          </p:cNvPr>
          <p:cNvSpPr>
            <a:spLocks noGrp="1"/>
          </p:cNvSpPr>
          <p:nvPr/>
        </p:nvSpPr>
        <p:spPr>
          <a:xfrm>
            <a:off x="8696781" y="597164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9" name="Title 1">
            <a:extLst>
              <a:ext uri="{FF2B5EF4-FFF2-40B4-BE49-F238E27FC236}">
                <a16:creationId xmlns:a16="http://schemas.microsoft.com/office/drawing/2014/main" id="{4D271BF5-BAA1-4CEB-A575-76A097FABBBA}"/>
              </a:ext>
            </a:extLst>
          </p:cNvPr>
          <p:cNvSpPr txBox="1">
            <a:spLocks/>
          </p:cNvSpPr>
          <p:nvPr/>
        </p:nvSpPr>
        <p:spPr>
          <a:xfrm>
            <a:off x="752020" y="484720"/>
            <a:ext cx="10515600" cy="549049"/>
          </a:xfrm>
          <a:prstGeom prst="rect">
            <a:avLst/>
          </a:prstGeom>
        </p:spPr>
        <p:txBody>
          <a:bodyPr vert="horz" lIns="91440" tIns="45720" rIns="91440" bIns="45720" rtlCol="0" anchor="ctr">
            <a:noAutofit/>
          </a:bodyPr>
          <a:lstStyle>
            <a:defPPr>
              <a:defRPr lang="en-US"/>
            </a:defPPr>
            <a:lvl1pPr marL="0"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700" dirty="0">
                <a:latin typeface="Abadi" panose="020B0604020104020204" pitchFamily="34" charset="0"/>
              </a:rPr>
              <a:t>Payload vs Launch Outcome Scatter Plot</a:t>
            </a:r>
            <a:endParaRPr lang="en-US" sz="3700" dirty="0">
              <a:solidFill>
                <a:srgbClr val="0B49CB"/>
              </a:solidFill>
              <a:latin typeface="Abadi" panose="020B0604020104020204" pitchFamily="34" charset="0"/>
            </a:endParaRPr>
          </a:p>
        </p:txBody>
      </p:sp>
      <p:sp>
        <p:nvSpPr>
          <p:cNvPr id="2" name="Content Placeholder 4">
            <a:extLst>
              <a:ext uri="{FF2B5EF4-FFF2-40B4-BE49-F238E27FC236}">
                <a16:creationId xmlns:a16="http://schemas.microsoft.com/office/drawing/2014/main" id="{9F800FBD-CB50-E9D5-CD35-4736787B640C}"/>
              </a:ext>
            </a:extLst>
          </p:cNvPr>
          <p:cNvSpPr txBox="1">
            <a:spLocks/>
          </p:cNvSpPr>
          <p:nvPr/>
        </p:nvSpPr>
        <p:spPr>
          <a:xfrm>
            <a:off x="770011" y="1326161"/>
            <a:ext cx="10669970" cy="543805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US" sz="1800" b="1" dirty="0">
                <a:latin typeface="IBM Plex Mono Text"/>
              </a:rPr>
              <a:t>Explanation:</a:t>
            </a:r>
          </a:p>
          <a:p>
            <a:pPr algn="just">
              <a:lnSpc>
                <a:spcPct val="120000"/>
              </a:lnSpc>
            </a:pPr>
            <a:r>
              <a:rPr lang="en-US" sz="1800" dirty="0">
                <a:latin typeface="IBM Plex Mono Text"/>
              </a:rPr>
              <a:t>This scatter plot visualizes the correlation between payload mass and launch outcome across all sites.</a:t>
            </a: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endParaRPr lang="en-US" sz="1800" dirty="0">
              <a:latin typeface="IBM Plex Mono Text"/>
            </a:endParaRPr>
          </a:p>
          <a:p>
            <a:pPr marL="0" indent="0" algn="just">
              <a:lnSpc>
                <a:spcPct val="120000"/>
              </a:lnSpc>
              <a:buFont typeface="Arial" panose="020B0604020202020204" pitchFamily="34" charset="0"/>
              <a:buNone/>
            </a:pPr>
            <a:r>
              <a:rPr lang="en-US" sz="1800" b="1" dirty="0">
                <a:latin typeface="IBM Plex Mono Text"/>
              </a:rPr>
              <a:t>Key findings:</a:t>
            </a:r>
          </a:p>
          <a:p>
            <a:pPr algn="just">
              <a:lnSpc>
                <a:spcPct val="120000"/>
              </a:lnSpc>
            </a:pPr>
            <a:r>
              <a:rPr lang="en-US" sz="1800" dirty="0">
                <a:latin typeface="IBM Plex Mono Text"/>
              </a:rPr>
              <a:t>Successful launches (class = 1) are spread across payload ranges.</a:t>
            </a:r>
          </a:p>
          <a:p>
            <a:pPr algn="just">
              <a:lnSpc>
                <a:spcPct val="120000"/>
              </a:lnSpc>
            </a:pPr>
            <a:r>
              <a:rPr lang="en-US" sz="1800" dirty="0">
                <a:latin typeface="IBM Plex Mono Text"/>
              </a:rPr>
              <a:t>Booster versions like B5 show higher success rates for heavy payloads (4000–6000 kg).</a:t>
            </a:r>
          </a:p>
          <a:p>
            <a:pPr algn="just">
              <a:lnSpc>
                <a:spcPct val="120000"/>
              </a:lnSpc>
            </a:pPr>
            <a:r>
              <a:rPr lang="en-US" sz="1800" dirty="0">
                <a:latin typeface="IBM Plex Mono Text"/>
              </a:rPr>
              <a:t>The interactive slider allows users to isolate trends for specific mass ranges.</a:t>
            </a:r>
          </a:p>
        </p:txBody>
      </p:sp>
      <p:pic>
        <p:nvPicPr>
          <p:cNvPr id="4" name="Imagem 3" descr="Uma imagem contendo Tabela&#10;&#10;O conteúdo gerado por IA pode estar incorreto.">
            <a:extLst>
              <a:ext uri="{FF2B5EF4-FFF2-40B4-BE49-F238E27FC236}">
                <a16:creationId xmlns:a16="http://schemas.microsoft.com/office/drawing/2014/main" id="{4B4AB4C2-2917-7135-79E5-D1F7666E430E}"/>
              </a:ext>
            </a:extLst>
          </p:cNvPr>
          <p:cNvPicPr>
            <a:picLocks noChangeAspect="1"/>
          </p:cNvPicPr>
          <p:nvPr/>
        </p:nvPicPr>
        <p:blipFill>
          <a:blip r:embed="rId3"/>
          <a:stretch>
            <a:fillRect/>
          </a:stretch>
        </p:blipFill>
        <p:spPr>
          <a:xfrm>
            <a:off x="2349857" y="2199633"/>
            <a:ext cx="7492285" cy="308223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5325989" cy="3811588"/>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b="1" dirty="0">
                <a:solidFill>
                  <a:schemeClr val="accent3">
                    <a:lumMod val="25000"/>
                  </a:schemeClr>
                </a:solidFill>
                <a:latin typeface="IBM Plex Mono Text"/>
              </a:rPr>
              <a:t>Description:</a:t>
            </a:r>
          </a:p>
          <a:p>
            <a:pPr>
              <a:lnSpc>
                <a:spcPct val="100000"/>
              </a:lnSpc>
              <a:spcBef>
                <a:spcPts val="1400"/>
              </a:spcBef>
            </a:pPr>
            <a:r>
              <a:rPr lang="en-US" sz="1800" dirty="0">
                <a:solidFill>
                  <a:schemeClr val="accent3">
                    <a:lumMod val="25000"/>
                  </a:schemeClr>
                </a:solidFill>
                <a:latin typeface="IBM Plex Mono Text"/>
              </a:rPr>
              <a:t>We compared Logistic Regression, Support Vector Machine (SVM), Decision Tree and K-Nearest Neighbors Classifier using </a:t>
            </a:r>
            <a:r>
              <a:rPr lang="en-US" sz="1800" dirty="0" err="1">
                <a:solidFill>
                  <a:schemeClr val="accent3">
                    <a:lumMod val="25000"/>
                  </a:schemeClr>
                </a:solidFill>
                <a:latin typeface="IBM Plex Mono Text"/>
              </a:rPr>
              <a:t>GridSearchCV</a:t>
            </a:r>
            <a:r>
              <a:rPr lang="en-US" sz="1800" dirty="0">
                <a:solidFill>
                  <a:schemeClr val="accent3">
                    <a:lumMod val="25000"/>
                  </a:schemeClr>
                </a:solidFill>
                <a:latin typeface="IBM Plex Mono Text"/>
              </a:rPr>
              <a:t>. </a:t>
            </a:r>
          </a:p>
          <a:p>
            <a:pPr>
              <a:lnSpc>
                <a:spcPct val="100000"/>
              </a:lnSpc>
              <a:spcBef>
                <a:spcPts val="1400"/>
              </a:spcBef>
            </a:pPr>
            <a:r>
              <a:rPr lang="en-US" sz="1800" dirty="0">
                <a:solidFill>
                  <a:schemeClr val="accent3">
                    <a:lumMod val="25000"/>
                  </a:schemeClr>
                </a:solidFill>
                <a:latin typeface="IBM Plex Mono Text"/>
              </a:rPr>
              <a:t>The best performing model was Decision Tree with 90.4% accuracy.</a:t>
            </a:r>
          </a:p>
          <a:p>
            <a:pPr marL="0" indent="0">
              <a:lnSpc>
                <a:spcPct val="100000"/>
              </a:lnSpc>
              <a:spcBef>
                <a:spcPts val="1400"/>
              </a:spcBef>
              <a:buNone/>
            </a:pPr>
            <a:r>
              <a:rPr lang="en-US" sz="1800" b="1" dirty="0">
                <a:solidFill>
                  <a:schemeClr val="accent3">
                    <a:lumMod val="25000"/>
                  </a:schemeClr>
                </a:solidFill>
                <a:latin typeface="IBM Plex Mono Text"/>
              </a:rPr>
              <a:t>Insight:</a:t>
            </a:r>
          </a:p>
          <a:p>
            <a:pPr>
              <a:lnSpc>
                <a:spcPct val="100000"/>
              </a:lnSpc>
              <a:spcBef>
                <a:spcPts val="1400"/>
              </a:spcBef>
            </a:pPr>
            <a:r>
              <a:rPr lang="en-US" sz="1800" dirty="0">
                <a:solidFill>
                  <a:schemeClr val="accent3">
                    <a:lumMod val="25000"/>
                  </a:schemeClr>
                </a:solidFill>
                <a:latin typeface="IBM Plex Mono Text"/>
              </a:rPr>
              <a:t>The Decision Tree model outperformed all others in accuracy, making it the most suitable for our binary classification task involving SpaceX launch outcome prediction.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220" name="Picture 4">
            <a:extLst>
              <a:ext uri="{FF2B5EF4-FFF2-40B4-BE49-F238E27FC236}">
                <a16:creationId xmlns:a16="http://schemas.microsoft.com/office/drawing/2014/main" id="{794F7B74-5937-1CE6-1306-1680034BB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611" y="1993598"/>
            <a:ext cx="5040000" cy="312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242" name="Picture 2">
            <a:extLst>
              <a:ext uri="{FF2B5EF4-FFF2-40B4-BE49-F238E27FC236}">
                <a16:creationId xmlns:a16="http://schemas.microsoft.com/office/drawing/2014/main" id="{81764CD0-CF3D-1441-5B00-C5D3A8346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086" y="1613405"/>
            <a:ext cx="4962525"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ED0BFA7B-4D77-1F34-EB60-7B9214B142A0}"/>
              </a:ext>
            </a:extLst>
          </p:cNvPr>
          <p:cNvSpPr txBox="1">
            <a:spLocks/>
          </p:cNvSpPr>
          <p:nvPr/>
        </p:nvSpPr>
        <p:spPr>
          <a:xfrm>
            <a:off x="770011" y="1955640"/>
            <a:ext cx="5325989" cy="371832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b="1" dirty="0">
                <a:solidFill>
                  <a:schemeClr val="accent3">
                    <a:lumMod val="25000"/>
                  </a:schemeClr>
                </a:solidFill>
                <a:latin typeface="IBM Plex Mono Text"/>
              </a:rPr>
              <a:t>Explanation:</a:t>
            </a:r>
          </a:p>
          <a:p>
            <a:pPr>
              <a:lnSpc>
                <a:spcPct val="100000"/>
              </a:lnSpc>
              <a:spcBef>
                <a:spcPts val="1400"/>
              </a:spcBef>
            </a:pPr>
            <a:r>
              <a:rPr lang="en-US" sz="1800" dirty="0">
                <a:solidFill>
                  <a:schemeClr val="accent3">
                    <a:lumMod val="25000"/>
                  </a:schemeClr>
                </a:solidFill>
                <a:latin typeface="IBM Plex Mono Text"/>
              </a:rPr>
              <a:t>The model correctly classified:</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9 successful landings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5 failed landings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1 launch was incorrectly predicted as success</a:t>
            </a:r>
            <a:br>
              <a:rPr lang="en-US" sz="1800" dirty="0">
                <a:solidFill>
                  <a:schemeClr val="accent3">
                    <a:lumMod val="25000"/>
                  </a:schemeClr>
                </a:solidFill>
                <a:latin typeface="IBM Plex Mono Text"/>
              </a:rPr>
            </a:br>
            <a:r>
              <a:rPr lang="en-US" sz="1800" dirty="0">
                <a:solidFill>
                  <a:schemeClr val="accent3">
                    <a:lumMod val="25000"/>
                  </a:schemeClr>
                </a:solidFill>
                <a:latin typeface="IBM Plex Mono Text"/>
              </a:rPr>
              <a:t>→ 3 successful landings were missed by the model</a:t>
            </a:r>
          </a:p>
          <a:p>
            <a:pPr marL="0" indent="0">
              <a:lnSpc>
                <a:spcPct val="100000"/>
              </a:lnSpc>
              <a:spcBef>
                <a:spcPts val="1400"/>
              </a:spcBef>
              <a:buFont typeface="Arial" panose="020B0604020202020204" pitchFamily="34" charset="0"/>
              <a:buNone/>
            </a:pPr>
            <a:r>
              <a:rPr lang="en-US" sz="1800" b="1" dirty="0">
                <a:solidFill>
                  <a:schemeClr val="accent3">
                    <a:lumMod val="25000"/>
                  </a:schemeClr>
                </a:solidFill>
                <a:latin typeface="IBM Plex Mono Text"/>
              </a:rPr>
              <a:t>Insight:</a:t>
            </a:r>
          </a:p>
          <a:p>
            <a:pPr>
              <a:lnSpc>
                <a:spcPct val="100000"/>
              </a:lnSpc>
              <a:spcBef>
                <a:spcPts val="1400"/>
              </a:spcBef>
            </a:pPr>
            <a:r>
              <a:rPr lang="en-US" sz="1800" dirty="0">
                <a:solidFill>
                  <a:schemeClr val="accent3">
                    <a:lumMod val="25000"/>
                  </a:schemeClr>
                </a:solidFill>
                <a:latin typeface="IBM Plex Mono Text"/>
              </a:rPr>
              <a:t>The model Decision Tree shows strong precision (90.4%) on predicting landings and a balanced performance across both classes, making it suitable for this binary classification task.</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IBM Plex Mono Text"/>
              </a:rPr>
              <a:t>This project successfully predicted Falcon 9 first stage landing outcomes with high accuracy, validating the potential of machine learning in aerospace applications.</a:t>
            </a:r>
          </a:p>
          <a:p>
            <a:pPr>
              <a:lnSpc>
                <a:spcPct val="100000"/>
              </a:lnSpc>
              <a:spcBef>
                <a:spcPts val="1400"/>
              </a:spcBef>
            </a:pPr>
            <a:r>
              <a:rPr lang="en-US" sz="1800" dirty="0">
                <a:solidFill>
                  <a:schemeClr val="accent3">
                    <a:lumMod val="25000"/>
                  </a:schemeClr>
                </a:solidFill>
                <a:latin typeface="IBM Plex Mono Text"/>
              </a:rPr>
              <a:t>It demonstrated the full data science workflow — from API and web scraping to feature engineering, analysis, visualization, and model development.</a:t>
            </a:r>
          </a:p>
          <a:p>
            <a:pPr>
              <a:lnSpc>
                <a:spcPct val="100000"/>
              </a:lnSpc>
              <a:spcBef>
                <a:spcPts val="1400"/>
              </a:spcBef>
            </a:pPr>
            <a:r>
              <a:rPr lang="en-US" sz="1800" dirty="0">
                <a:solidFill>
                  <a:schemeClr val="accent3">
                    <a:lumMod val="25000"/>
                  </a:schemeClr>
                </a:solidFill>
                <a:latin typeface="IBM Plex Mono Text"/>
              </a:rPr>
              <a:t>Key patterns in mission success were uncovered through SQL queries and exploratory visualizations, offering valuable operational insights.</a:t>
            </a:r>
          </a:p>
          <a:p>
            <a:pPr>
              <a:lnSpc>
                <a:spcPct val="100000"/>
              </a:lnSpc>
              <a:spcBef>
                <a:spcPts val="1400"/>
              </a:spcBef>
            </a:pPr>
            <a:r>
              <a:rPr lang="en-US" sz="1800" dirty="0">
                <a:solidFill>
                  <a:schemeClr val="accent3">
                    <a:lumMod val="25000"/>
                  </a:schemeClr>
                </a:solidFill>
                <a:latin typeface="IBM Plex Mono Text"/>
              </a:rPr>
              <a:t>Interactive tools such as Folium maps and </a:t>
            </a:r>
            <a:r>
              <a:rPr lang="en-US" sz="1800" dirty="0" err="1">
                <a:solidFill>
                  <a:schemeClr val="accent3">
                    <a:lumMod val="25000"/>
                  </a:schemeClr>
                </a:solidFill>
                <a:latin typeface="IBM Plex Mono Text"/>
              </a:rPr>
              <a:t>Plotly</a:t>
            </a:r>
            <a:r>
              <a:rPr lang="en-US" sz="1800" dirty="0">
                <a:solidFill>
                  <a:schemeClr val="accent3">
                    <a:lumMod val="25000"/>
                  </a:schemeClr>
                </a:solidFill>
                <a:latin typeface="IBM Plex Mono Text"/>
              </a:rPr>
              <a:t> Dash dashboards made complex data more accessible and actionable.</a:t>
            </a:r>
          </a:p>
          <a:p>
            <a:pPr>
              <a:lnSpc>
                <a:spcPct val="100000"/>
              </a:lnSpc>
              <a:spcBef>
                <a:spcPts val="1400"/>
              </a:spcBef>
            </a:pPr>
            <a:r>
              <a:rPr lang="en-US" sz="1800" dirty="0">
                <a:solidFill>
                  <a:schemeClr val="accent3">
                    <a:lumMod val="25000"/>
                  </a:schemeClr>
                </a:solidFill>
                <a:latin typeface="IBM Plex Mono Text"/>
              </a:rPr>
              <a:t>Overall, this project highlights how data-driven approaches can support strategic decision-making and innovation in space launch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00907"/>
            <a:ext cx="10515600" cy="4351338"/>
          </a:xfrm>
          <a:prstGeom prst="rect">
            <a:avLst/>
          </a:prstGeom>
        </p:spPr>
        <p:txBody>
          <a:bodyPr>
            <a:normAutofit fontScale="92500" lnSpcReduction="20000"/>
          </a:bodyPr>
          <a:lstStyle/>
          <a:p>
            <a:pPr marL="0" indent="0">
              <a:lnSpc>
                <a:spcPct val="100000"/>
              </a:lnSpc>
              <a:spcBef>
                <a:spcPts val="1400"/>
              </a:spcBef>
              <a:buNone/>
            </a:pPr>
            <a:r>
              <a:rPr lang="en-US" sz="2200" b="1" dirty="0">
                <a:solidFill>
                  <a:schemeClr val="accent3">
                    <a:lumMod val="25000"/>
                  </a:schemeClr>
                </a:solidFill>
                <a:latin typeface="IBM Plex Mono Text"/>
              </a:rPr>
              <a:t>GitHub Repository:</a:t>
            </a:r>
          </a:p>
          <a:p>
            <a:pPr>
              <a:lnSpc>
                <a:spcPct val="100000"/>
              </a:lnSpc>
              <a:spcBef>
                <a:spcPts val="1400"/>
              </a:spcBef>
            </a:pPr>
            <a:r>
              <a:rPr lang="en-US" sz="2200" dirty="0">
                <a:solidFill>
                  <a:schemeClr val="accent3">
                    <a:lumMod val="25000"/>
                  </a:schemeClr>
                </a:solidFill>
                <a:latin typeface="IBM Plex Mono Text"/>
              </a:rPr>
              <a:t>https://github.com/paulohenriquecunha/FinalProjectDataScience</a:t>
            </a:r>
          </a:p>
          <a:p>
            <a:pPr>
              <a:lnSpc>
                <a:spcPct val="100000"/>
              </a:lnSpc>
              <a:spcBef>
                <a:spcPts val="1400"/>
              </a:spcBef>
            </a:pPr>
            <a:r>
              <a:rPr lang="en-US" sz="2200" dirty="0">
                <a:solidFill>
                  <a:schemeClr val="accent3">
                    <a:lumMod val="25000"/>
                  </a:schemeClr>
                </a:solidFill>
                <a:latin typeface="IBM Plex Mono Text"/>
              </a:rPr>
              <a:t>Includes all notebooks, scripts, and visualizations</a:t>
            </a:r>
          </a:p>
          <a:p>
            <a:pPr marL="0" indent="0">
              <a:lnSpc>
                <a:spcPct val="100000"/>
              </a:lnSpc>
              <a:spcBef>
                <a:spcPts val="1400"/>
              </a:spcBef>
              <a:buNone/>
            </a:pPr>
            <a:r>
              <a:rPr lang="en-US" sz="2200" b="1" dirty="0">
                <a:solidFill>
                  <a:schemeClr val="accent3">
                    <a:lumMod val="25000"/>
                  </a:schemeClr>
                </a:solidFill>
                <a:latin typeface="IBM Plex Mono Text"/>
              </a:rPr>
              <a:t>Datasets Used:</a:t>
            </a:r>
          </a:p>
          <a:p>
            <a:pPr>
              <a:lnSpc>
                <a:spcPct val="100000"/>
              </a:lnSpc>
              <a:spcBef>
                <a:spcPts val="1400"/>
              </a:spcBef>
            </a:pPr>
            <a:r>
              <a:rPr lang="en-US" sz="2200" dirty="0">
                <a:solidFill>
                  <a:schemeClr val="accent3">
                    <a:lumMod val="25000"/>
                  </a:schemeClr>
                </a:solidFill>
                <a:latin typeface="IBM Plex Mono Text"/>
              </a:rPr>
              <a:t>SpaceX Public API</a:t>
            </a:r>
          </a:p>
          <a:p>
            <a:pPr>
              <a:lnSpc>
                <a:spcPct val="100000"/>
              </a:lnSpc>
              <a:spcBef>
                <a:spcPts val="1400"/>
              </a:spcBef>
            </a:pPr>
            <a:r>
              <a:rPr lang="en-US" sz="2200" dirty="0">
                <a:solidFill>
                  <a:schemeClr val="accent3">
                    <a:lumMod val="25000"/>
                  </a:schemeClr>
                </a:solidFill>
                <a:latin typeface="IBM Plex Mono Text"/>
              </a:rPr>
              <a:t>Wikipedia (web-scraped Falcon 9 &amp; Falcon Heavy launch data)</a:t>
            </a:r>
          </a:p>
          <a:p>
            <a:pPr marL="0" indent="0">
              <a:lnSpc>
                <a:spcPct val="100000"/>
              </a:lnSpc>
              <a:spcBef>
                <a:spcPts val="1400"/>
              </a:spcBef>
              <a:buNone/>
            </a:pPr>
            <a:r>
              <a:rPr lang="en-US" sz="2200" b="1" dirty="0">
                <a:solidFill>
                  <a:schemeClr val="accent3">
                    <a:lumMod val="25000"/>
                  </a:schemeClr>
                </a:solidFill>
                <a:latin typeface="IBM Plex Mono Text"/>
              </a:rPr>
              <a:t>Python Libraries:</a:t>
            </a:r>
          </a:p>
          <a:p>
            <a:pPr>
              <a:lnSpc>
                <a:spcPct val="100000"/>
              </a:lnSpc>
              <a:spcBef>
                <a:spcPts val="1400"/>
              </a:spcBef>
            </a:pPr>
            <a:r>
              <a:rPr lang="en-US" sz="2200" dirty="0">
                <a:solidFill>
                  <a:schemeClr val="accent3">
                    <a:lumMod val="25000"/>
                  </a:schemeClr>
                </a:solidFill>
                <a:latin typeface="IBM Plex Mono Text"/>
              </a:rPr>
              <a:t>Pandas, Seaborn, Matplotlib, Folium, </a:t>
            </a:r>
            <a:r>
              <a:rPr lang="en-US" sz="2200" dirty="0" err="1">
                <a:solidFill>
                  <a:schemeClr val="accent3">
                    <a:lumMod val="25000"/>
                  </a:schemeClr>
                </a:solidFill>
                <a:latin typeface="IBM Plex Mono Text"/>
              </a:rPr>
              <a:t>Plotly</a:t>
            </a:r>
            <a:r>
              <a:rPr lang="en-US" sz="2200" dirty="0">
                <a:solidFill>
                  <a:schemeClr val="accent3">
                    <a:lumMod val="25000"/>
                  </a:schemeClr>
                </a:solidFill>
                <a:latin typeface="IBM Plex Mono Text"/>
              </a:rPr>
              <a:t> Dash, Scikit-learn, </a:t>
            </a:r>
            <a:r>
              <a:rPr lang="en-US" sz="2200" dirty="0" err="1">
                <a:solidFill>
                  <a:schemeClr val="accent3">
                    <a:lumMod val="25000"/>
                  </a:schemeClr>
                </a:solidFill>
                <a:latin typeface="IBM Plex Mono Text"/>
              </a:rPr>
              <a:t>SQLAlchemy</a:t>
            </a:r>
            <a:endParaRPr lang="en-US" sz="2200" dirty="0">
              <a:solidFill>
                <a:schemeClr val="accent3">
                  <a:lumMod val="25000"/>
                </a:schemeClr>
              </a:solidFill>
              <a:latin typeface="IBM Plex Mono Text"/>
            </a:endParaRPr>
          </a:p>
          <a:p>
            <a:pPr marL="0" indent="0">
              <a:lnSpc>
                <a:spcPct val="100000"/>
              </a:lnSpc>
              <a:spcBef>
                <a:spcPts val="1400"/>
              </a:spcBef>
              <a:buNone/>
            </a:pPr>
            <a:r>
              <a:rPr lang="en-US" sz="2200" b="1" dirty="0">
                <a:solidFill>
                  <a:schemeClr val="accent3">
                    <a:lumMod val="25000"/>
                  </a:schemeClr>
                </a:solidFill>
                <a:latin typeface="IBM Plex Mono Text"/>
              </a:rPr>
              <a:t>Tools &amp; Platforms:</a:t>
            </a:r>
          </a:p>
          <a:p>
            <a:pPr>
              <a:lnSpc>
                <a:spcPct val="100000"/>
              </a:lnSpc>
              <a:spcBef>
                <a:spcPts val="1400"/>
              </a:spcBef>
            </a:pPr>
            <a:r>
              <a:rPr lang="en-US" sz="2200" dirty="0" err="1">
                <a:solidFill>
                  <a:schemeClr val="accent3">
                    <a:lumMod val="25000"/>
                  </a:schemeClr>
                </a:solidFill>
                <a:latin typeface="IBM Plex Mono Text"/>
              </a:rPr>
              <a:t>JupyterLab</a:t>
            </a:r>
            <a:r>
              <a:rPr lang="en-US" sz="2200" dirty="0">
                <a:solidFill>
                  <a:schemeClr val="accent3">
                    <a:lumMod val="25000"/>
                  </a:schemeClr>
                </a:solidFill>
                <a:latin typeface="IBM Plex Mono Text"/>
              </a:rPr>
              <a:t>, Google </a:t>
            </a:r>
            <a:r>
              <a:rPr lang="en-US" sz="2200" dirty="0" err="1">
                <a:solidFill>
                  <a:schemeClr val="accent3">
                    <a:lumMod val="25000"/>
                  </a:schemeClr>
                </a:solidFill>
                <a:latin typeface="IBM Plex Mono Text"/>
              </a:rPr>
              <a:t>Colab</a:t>
            </a:r>
            <a:r>
              <a:rPr lang="en-US" sz="2200" dirty="0">
                <a:solidFill>
                  <a:schemeClr val="accent3">
                    <a:lumMod val="25000"/>
                  </a:schemeClr>
                </a:solidFill>
                <a:latin typeface="IBM Plex Mono Text"/>
              </a:rPr>
              <a:t>, GitHub, Visual Studio Code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6770"/>
            <a:ext cx="10687961" cy="474784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buNone/>
            </a:pPr>
            <a:r>
              <a:rPr lang="pt-BR" sz="1800" b="1" dirty="0">
                <a:solidFill>
                  <a:srgbClr val="121619"/>
                </a:solidFill>
              </a:rPr>
              <a:t>Data </a:t>
            </a:r>
            <a:r>
              <a:rPr lang="pt-BR" sz="1800" b="1" dirty="0" err="1">
                <a:solidFill>
                  <a:srgbClr val="121619"/>
                </a:solidFill>
              </a:rPr>
              <a:t>Sources</a:t>
            </a:r>
            <a:r>
              <a:rPr lang="pt-BR" sz="1800" b="1" dirty="0">
                <a:solidFill>
                  <a:srgbClr val="121619"/>
                </a:solidFill>
              </a:rPr>
              <a:t>:</a:t>
            </a:r>
            <a:br>
              <a:rPr lang="pt-BR" sz="1800" dirty="0">
                <a:solidFill>
                  <a:srgbClr val="121619"/>
                </a:solidFill>
              </a:rPr>
            </a:br>
            <a:r>
              <a:rPr lang="pt-BR" sz="1800" dirty="0" err="1">
                <a:solidFill>
                  <a:srgbClr val="121619"/>
                </a:solidFill>
              </a:rPr>
              <a:t>SpaceX</a:t>
            </a:r>
            <a:r>
              <a:rPr lang="pt-BR" sz="1800" dirty="0">
                <a:solidFill>
                  <a:srgbClr val="121619"/>
                </a:solidFill>
              </a:rPr>
              <a:t> REST API (</a:t>
            </a:r>
            <a:r>
              <a:rPr lang="pt-BR" sz="1800" dirty="0" err="1">
                <a:solidFill>
                  <a:srgbClr val="121619"/>
                </a:solidFill>
              </a:rPr>
              <a:t>launches</a:t>
            </a:r>
            <a:r>
              <a:rPr lang="pt-BR" sz="1800" dirty="0">
                <a:solidFill>
                  <a:srgbClr val="121619"/>
                </a:solidFill>
              </a:rPr>
              <a:t>, </a:t>
            </a:r>
            <a:r>
              <a:rPr lang="pt-BR" sz="1800" dirty="0" err="1">
                <a:solidFill>
                  <a:srgbClr val="121619"/>
                </a:solidFill>
              </a:rPr>
              <a:t>rockets</a:t>
            </a:r>
            <a:r>
              <a:rPr lang="pt-BR" sz="1800" dirty="0">
                <a:solidFill>
                  <a:srgbClr val="121619"/>
                </a:solidFill>
              </a:rPr>
              <a:t>, </a:t>
            </a:r>
            <a:r>
              <a:rPr lang="pt-BR" sz="1800" dirty="0" err="1">
                <a:solidFill>
                  <a:srgbClr val="121619"/>
                </a:solidFill>
              </a:rPr>
              <a:t>payloads</a:t>
            </a:r>
            <a:r>
              <a:rPr lang="pt-BR" sz="1800" dirty="0">
                <a:solidFill>
                  <a:srgbClr val="121619"/>
                </a:solidFill>
              </a:rPr>
              <a:t>, </a:t>
            </a:r>
            <a:r>
              <a:rPr lang="pt-BR" sz="1800" dirty="0" err="1">
                <a:solidFill>
                  <a:srgbClr val="121619"/>
                </a:solidFill>
              </a:rPr>
              <a:t>launchpads</a:t>
            </a:r>
            <a:r>
              <a:rPr lang="pt-BR" sz="1800" dirty="0">
                <a:solidFill>
                  <a:srgbClr val="121619"/>
                </a:solidFill>
              </a:rPr>
              <a:t>) </a:t>
            </a:r>
            <a:r>
              <a:rPr lang="pt-BR" sz="1800" dirty="0" err="1">
                <a:solidFill>
                  <a:srgbClr val="121619"/>
                </a:solidFill>
              </a:rPr>
              <a:t>and</a:t>
            </a:r>
            <a:r>
              <a:rPr lang="pt-BR" sz="1800" dirty="0">
                <a:solidFill>
                  <a:srgbClr val="121619"/>
                </a:solidFill>
              </a:rPr>
              <a:t> Wikipedia (web </a:t>
            </a:r>
            <a:r>
              <a:rPr lang="pt-BR" sz="1800" dirty="0" err="1">
                <a:solidFill>
                  <a:srgbClr val="121619"/>
                </a:solidFill>
              </a:rPr>
              <a:t>scraping</a:t>
            </a:r>
            <a:r>
              <a:rPr lang="pt-BR" sz="1800" dirty="0">
                <a:solidFill>
                  <a:srgbClr val="121619"/>
                </a:solidFill>
              </a:rPr>
              <a:t>)</a:t>
            </a:r>
          </a:p>
          <a:p>
            <a:pPr>
              <a:lnSpc>
                <a:spcPct val="120000"/>
              </a:lnSpc>
              <a:buNone/>
            </a:pPr>
            <a:r>
              <a:rPr lang="pt-BR" sz="1800" b="1" dirty="0">
                <a:solidFill>
                  <a:srgbClr val="121619"/>
                </a:solidFill>
              </a:rPr>
              <a:t>Data </a:t>
            </a:r>
            <a:r>
              <a:rPr lang="pt-BR" sz="1800" b="1" dirty="0" err="1">
                <a:solidFill>
                  <a:srgbClr val="121619"/>
                </a:solidFill>
              </a:rPr>
              <a:t>Preparation</a:t>
            </a:r>
            <a:r>
              <a:rPr lang="pt-BR" sz="1800" b="1" dirty="0">
                <a:solidFill>
                  <a:srgbClr val="121619"/>
                </a:solidFill>
              </a:rPr>
              <a:t>:</a:t>
            </a:r>
            <a:br>
              <a:rPr lang="pt-BR" sz="1800" dirty="0">
                <a:solidFill>
                  <a:srgbClr val="121619"/>
                </a:solidFill>
              </a:rPr>
            </a:br>
            <a:r>
              <a:rPr lang="pt-BR" sz="1800" dirty="0" err="1">
                <a:solidFill>
                  <a:srgbClr val="121619"/>
                </a:solidFill>
              </a:rPr>
              <a:t>Cleaning</a:t>
            </a:r>
            <a:r>
              <a:rPr lang="pt-BR" sz="1800" dirty="0">
                <a:solidFill>
                  <a:srgbClr val="121619"/>
                </a:solidFill>
              </a:rPr>
              <a:t>, </a:t>
            </a:r>
            <a:r>
              <a:rPr lang="pt-BR" sz="1800" dirty="0" err="1">
                <a:solidFill>
                  <a:srgbClr val="121619"/>
                </a:solidFill>
              </a:rPr>
              <a:t>merging</a:t>
            </a:r>
            <a:r>
              <a:rPr lang="pt-BR" sz="1800" dirty="0">
                <a:solidFill>
                  <a:srgbClr val="121619"/>
                </a:solidFill>
              </a:rPr>
              <a:t>, feature </a:t>
            </a:r>
            <a:r>
              <a:rPr lang="pt-BR" sz="1800" dirty="0" err="1">
                <a:solidFill>
                  <a:srgbClr val="121619"/>
                </a:solidFill>
              </a:rPr>
              <a:t>engineering</a:t>
            </a:r>
            <a:r>
              <a:rPr lang="pt-BR" sz="1800" dirty="0">
                <a:solidFill>
                  <a:srgbClr val="121619"/>
                </a:solidFill>
              </a:rPr>
              <a:t> (</a:t>
            </a:r>
            <a:r>
              <a:rPr lang="pt-BR" sz="1800" dirty="0" err="1">
                <a:solidFill>
                  <a:srgbClr val="121619"/>
                </a:solidFill>
              </a:rPr>
              <a:t>block</a:t>
            </a:r>
            <a:r>
              <a:rPr lang="pt-BR" sz="1800" dirty="0">
                <a:solidFill>
                  <a:srgbClr val="121619"/>
                </a:solidFill>
              </a:rPr>
              <a:t> </a:t>
            </a:r>
            <a:r>
              <a:rPr lang="pt-BR" sz="1800" dirty="0" err="1">
                <a:solidFill>
                  <a:srgbClr val="121619"/>
                </a:solidFill>
              </a:rPr>
              <a:t>version</a:t>
            </a:r>
            <a:r>
              <a:rPr lang="pt-BR" sz="1800" dirty="0">
                <a:solidFill>
                  <a:srgbClr val="121619"/>
                </a:solidFill>
              </a:rPr>
              <a:t>, reuse </a:t>
            </a:r>
            <a:r>
              <a:rPr lang="pt-BR" sz="1800" dirty="0" err="1">
                <a:solidFill>
                  <a:srgbClr val="121619"/>
                </a:solidFill>
              </a:rPr>
              <a:t>count</a:t>
            </a:r>
            <a:r>
              <a:rPr lang="pt-BR" sz="1800" dirty="0">
                <a:solidFill>
                  <a:srgbClr val="121619"/>
                </a:solidFill>
              </a:rPr>
              <a:t>), </a:t>
            </a:r>
            <a:r>
              <a:rPr lang="pt-BR" sz="1800" dirty="0" err="1">
                <a:solidFill>
                  <a:srgbClr val="121619"/>
                </a:solidFill>
              </a:rPr>
              <a:t>label</a:t>
            </a:r>
            <a:r>
              <a:rPr lang="pt-BR" sz="1800" dirty="0">
                <a:solidFill>
                  <a:srgbClr val="121619"/>
                </a:solidFill>
              </a:rPr>
              <a:t> </a:t>
            </a:r>
            <a:r>
              <a:rPr lang="pt-BR" sz="1800" dirty="0" err="1">
                <a:solidFill>
                  <a:srgbClr val="121619"/>
                </a:solidFill>
              </a:rPr>
              <a:t>creation</a:t>
            </a:r>
            <a:endParaRPr lang="pt-BR" sz="1800" dirty="0">
              <a:solidFill>
                <a:srgbClr val="121619"/>
              </a:solidFill>
            </a:endParaRPr>
          </a:p>
          <a:p>
            <a:pPr>
              <a:lnSpc>
                <a:spcPct val="120000"/>
              </a:lnSpc>
              <a:buNone/>
            </a:pPr>
            <a:r>
              <a:rPr lang="pt-BR" sz="1800" b="1" dirty="0" err="1">
                <a:solidFill>
                  <a:srgbClr val="121619"/>
                </a:solidFill>
              </a:rPr>
              <a:t>Exploratory</a:t>
            </a:r>
            <a:r>
              <a:rPr lang="pt-BR" sz="1800" b="1" dirty="0">
                <a:solidFill>
                  <a:srgbClr val="121619"/>
                </a:solidFill>
              </a:rPr>
              <a:t> </a:t>
            </a:r>
            <a:r>
              <a:rPr lang="pt-BR" sz="1800" b="1" dirty="0" err="1">
                <a:solidFill>
                  <a:srgbClr val="121619"/>
                </a:solidFill>
              </a:rPr>
              <a:t>Analysis</a:t>
            </a:r>
            <a:r>
              <a:rPr lang="pt-BR" sz="1800" b="1" dirty="0">
                <a:solidFill>
                  <a:srgbClr val="121619"/>
                </a:solidFill>
              </a:rPr>
              <a:t>:</a:t>
            </a:r>
            <a:br>
              <a:rPr lang="pt-BR" sz="1800" dirty="0">
                <a:solidFill>
                  <a:srgbClr val="121619"/>
                </a:solidFill>
              </a:rPr>
            </a:br>
            <a:r>
              <a:rPr lang="pt-BR" sz="1800" dirty="0" err="1">
                <a:solidFill>
                  <a:srgbClr val="121619"/>
                </a:solidFill>
              </a:rPr>
              <a:t>Visualizations</a:t>
            </a:r>
            <a:r>
              <a:rPr lang="pt-BR" sz="1800" dirty="0">
                <a:solidFill>
                  <a:srgbClr val="121619"/>
                </a:solidFill>
              </a:rPr>
              <a:t> (</a:t>
            </a:r>
            <a:r>
              <a:rPr lang="pt-BR" sz="1800" dirty="0" err="1">
                <a:solidFill>
                  <a:srgbClr val="121619"/>
                </a:solidFill>
              </a:rPr>
              <a:t>Seaborn</a:t>
            </a:r>
            <a:r>
              <a:rPr lang="pt-BR" sz="1800" dirty="0">
                <a:solidFill>
                  <a:srgbClr val="121619"/>
                </a:solidFill>
              </a:rPr>
              <a:t>, </a:t>
            </a:r>
            <a:r>
              <a:rPr lang="pt-BR" sz="1800" dirty="0" err="1">
                <a:solidFill>
                  <a:srgbClr val="121619"/>
                </a:solidFill>
              </a:rPr>
              <a:t>Matplotlib</a:t>
            </a:r>
            <a:r>
              <a:rPr lang="pt-BR" sz="1800" dirty="0">
                <a:solidFill>
                  <a:srgbClr val="121619"/>
                </a:solidFill>
              </a:rPr>
              <a:t>) </a:t>
            </a:r>
            <a:r>
              <a:rPr lang="pt-BR" sz="1800" dirty="0" err="1">
                <a:solidFill>
                  <a:srgbClr val="121619"/>
                </a:solidFill>
              </a:rPr>
              <a:t>and</a:t>
            </a:r>
            <a:r>
              <a:rPr lang="pt-BR" sz="1800" dirty="0">
                <a:solidFill>
                  <a:srgbClr val="121619"/>
                </a:solidFill>
              </a:rPr>
              <a:t> SQL queries </a:t>
            </a:r>
            <a:r>
              <a:rPr lang="pt-BR" sz="1800" dirty="0" err="1">
                <a:solidFill>
                  <a:srgbClr val="121619"/>
                </a:solidFill>
              </a:rPr>
              <a:t>to</a:t>
            </a:r>
            <a:r>
              <a:rPr lang="pt-BR" sz="1800" dirty="0">
                <a:solidFill>
                  <a:srgbClr val="121619"/>
                </a:solidFill>
              </a:rPr>
              <a:t> explore </a:t>
            </a:r>
            <a:r>
              <a:rPr lang="pt-BR" sz="1800" dirty="0" err="1">
                <a:solidFill>
                  <a:srgbClr val="121619"/>
                </a:solidFill>
              </a:rPr>
              <a:t>launch</a:t>
            </a:r>
            <a:r>
              <a:rPr lang="pt-BR" sz="1800" dirty="0">
                <a:solidFill>
                  <a:srgbClr val="121619"/>
                </a:solidFill>
              </a:rPr>
              <a:t> </a:t>
            </a:r>
            <a:r>
              <a:rPr lang="pt-BR" sz="1800" dirty="0" err="1">
                <a:solidFill>
                  <a:srgbClr val="121619"/>
                </a:solidFill>
              </a:rPr>
              <a:t>outcomes</a:t>
            </a:r>
            <a:endParaRPr lang="pt-BR" sz="1800" dirty="0">
              <a:solidFill>
                <a:srgbClr val="121619"/>
              </a:solidFill>
            </a:endParaRPr>
          </a:p>
          <a:p>
            <a:pPr>
              <a:lnSpc>
                <a:spcPct val="120000"/>
              </a:lnSpc>
              <a:buNone/>
            </a:pPr>
            <a:r>
              <a:rPr lang="pt-BR" sz="1800" b="1" dirty="0" err="1">
                <a:solidFill>
                  <a:srgbClr val="121619"/>
                </a:solidFill>
              </a:rPr>
              <a:t>Interactive</a:t>
            </a:r>
            <a:r>
              <a:rPr lang="pt-BR" sz="1800" b="1" dirty="0">
                <a:solidFill>
                  <a:srgbClr val="121619"/>
                </a:solidFill>
              </a:rPr>
              <a:t> </a:t>
            </a:r>
            <a:r>
              <a:rPr lang="pt-BR" sz="1800" b="1" dirty="0" err="1">
                <a:solidFill>
                  <a:srgbClr val="121619"/>
                </a:solidFill>
              </a:rPr>
              <a:t>Analytics</a:t>
            </a:r>
            <a:r>
              <a:rPr lang="pt-BR" sz="1800" b="1" dirty="0">
                <a:solidFill>
                  <a:srgbClr val="121619"/>
                </a:solidFill>
              </a:rPr>
              <a:t>:</a:t>
            </a:r>
            <a:br>
              <a:rPr lang="pt-BR" sz="1800" dirty="0">
                <a:solidFill>
                  <a:srgbClr val="121619"/>
                </a:solidFill>
              </a:rPr>
            </a:br>
            <a:r>
              <a:rPr lang="pt-BR" sz="1800" dirty="0" err="1">
                <a:solidFill>
                  <a:srgbClr val="121619"/>
                </a:solidFill>
              </a:rPr>
              <a:t>Folium</a:t>
            </a:r>
            <a:r>
              <a:rPr lang="pt-BR" sz="1800" dirty="0">
                <a:solidFill>
                  <a:srgbClr val="121619"/>
                </a:solidFill>
              </a:rPr>
              <a:t> </a:t>
            </a:r>
            <a:r>
              <a:rPr lang="pt-BR" sz="1800" dirty="0" err="1">
                <a:solidFill>
                  <a:srgbClr val="121619"/>
                </a:solidFill>
              </a:rPr>
              <a:t>maps</a:t>
            </a:r>
            <a:r>
              <a:rPr lang="pt-BR" sz="1800" dirty="0">
                <a:solidFill>
                  <a:srgbClr val="121619"/>
                </a:solidFill>
              </a:rPr>
              <a:t> (site </a:t>
            </a:r>
            <a:r>
              <a:rPr lang="pt-BR" sz="1800" dirty="0" err="1">
                <a:solidFill>
                  <a:srgbClr val="121619"/>
                </a:solidFill>
              </a:rPr>
              <a:t>markers</a:t>
            </a:r>
            <a:r>
              <a:rPr lang="pt-BR" sz="1800" dirty="0">
                <a:solidFill>
                  <a:srgbClr val="121619"/>
                </a:solidFill>
              </a:rPr>
              <a:t>, </a:t>
            </a:r>
            <a:r>
              <a:rPr lang="pt-BR" sz="1800" dirty="0" err="1">
                <a:solidFill>
                  <a:srgbClr val="121619"/>
                </a:solidFill>
              </a:rPr>
              <a:t>outcome</a:t>
            </a:r>
            <a:r>
              <a:rPr lang="pt-BR" sz="1800" dirty="0">
                <a:solidFill>
                  <a:srgbClr val="121619"/>
                </a:solidFill>
              </a:rPr>
              <a:t> </a:t>
            </a:r>
            <a:r>
              <a:rPr lang="pt-BR" sz="1800" dirty="0" err="1">
                <a:solidFill>
                  <a:srgbClr val="121619"/>
                </a:solidFill>
              </a:rPr>
              <a:t>colors</a:t>
            </a:r>
            <a:r>
              <a:rPr lang="pt-BR" sz="1800" dirty="0">
                <a:solidFill>
                  <a:srgbClr val="121619"/>
                </a:solidFill>
              </a:rPr>
              <a:t>, </a:t>
            </a:r>
            <a:r>
              <a:rPr lang="pt-BR" sz="1800" dirty="0" err="1">
                <a:solidFill>
                  <a:srgbClr val="121619"/>
                </a:solidFill>
              </a:rPr>
              <a:t>proximities</a:t>
            </a:r>
            <a:r>
              <a:rPr lang="pt-BR" sz="1800" dirty="0">
                <a:solidFill>
                  <a:srgbClr val="121619"/>
                </a:solidFill>
              </a:rPr>
              <a:t>) </a:t>
            </a:r>
            <a:r>
              <a:rPr lang="pt-BR" sz="1800" dirty="0" err="1">
                <a:solidFill>
                  <a:srgbClr val="121619"/>
                </a:solidFill>
              </a:rPr>
              <a:t>and</a:t>
            </a:r>
            <a:r>
              <a:rPr lang="pt-BR" sz="1800" dirty="0">
                <a:solidFill>
                  <a:srgbClr val="121619"/>
                </a:solidFill>
              </a:rPr>
              <a:t> </a:t>
            </a:r>
            <a:r>
              <a:rPr lang="pt-BR" sz="1800" dirty="0" err="1">
                <a:solidFill>
                  <a:srgbClr val="121619"/>
                </a:solidFill>
              </a:rPr>
              <a:t>Plotly</a:t>
            </a:r>
            <a:r>
              <a:rPr lang="pt-BR" sz="1800" dirty="0">
                <a:solidFill>
                  <a:srgbClr val="121619"/>
                </a:solidFill>
              </a:rPr>
              <a:t> Dash dashboard</a:t>
            </a:r>
          </a:p>
          <a:p>
            <a:pPr marL="269875" indent="-269875">
              <a:lnSpc>
                <a:spcPct val="120000"/>
              </a:lnSpc>
              <a:buNone/>
            </a:pPr>
            <a:r>
              <a:rPr lang="pt-BR" sz="1800" b="1" dirty="0" err="1">
                <a:solidFill>
                  <a:srgbClr val="121619"/>
                </a:solidFill>
              </a:rPr>
              <a:t>Predictive</a:t>
            </a:r>
            <a:r>
              <a:rPr lang="pt-BR" sz="1800" b="1" dirty="0">
                <a:solidFill>
                  <a:srgbClr val="121619"/>
                </a:solidFill>
              </a:rPr>
              <a:t> </a:t>
            </a:r>
            <a:r>
              <a:rPr lang="pt-BR" sz="1800" b="1" dirty="0" err="1">
                <a:solidFill>
                  <a:srgbClr val="121619"/>
                </a:solidFill>
              </a:rPr>
              <a:t>Modeling</a:t>
            </a:r>
            <a:r>
              <a:rPr lang="pt-BR" sz="1800" b="1" dirty="0">
                <a:solidFill>
                  <a:srgbClr val="121619"/>
                </a:solidFill>
              </a:rPr>
              <a:t>:</a:t>
            </a:r>
            <a:br>
              <a:rPr lang="pt-BR" sz="1800" dirty="0">
                <a:solidFill>
                  <a:srgbClr val="121619"/>
                </a:solidFill>
              </a:rPr>
            </a:br>
            <a:r>
              <a:rPr lang="pt-BR" sz="1800" dirty="0" err="1">
                <a:solidFill>
                  <a:srgbClr val="121619"/>
                </a:solidFill>
              </a:rPr>
              <a:t>Classification</a:t>
            </a:r>
            <a:r>
              <a:rPr lang="pt-BR" sz="1800" dirty="0">
                <a:solidFill>
                  <a:srgbClr val="121619"/>
                </a:solidFill>
              </a:rPr>
              <a:t> </a:t>
            </a:r>
            <a:r>
              <a:rPr lang="pt-BR" sz="1800" dirty="0" err="1">
                <a:solidFill>
                  <a:srgbClr val="121619"/>
                </a:solidFill>
              </a:rPr>
              <a:t>with</a:t>
            </a:r>
            <a:r>
              <a:rPr lang="pt-BR" sz="1800" dirty="0">
                <a:solidFill>
                  <a:srgbClr val="121619"/>
                </a:solidFill>
              </a:rPr>
              <a:t> </a:t>
            </a:r>
            <a:r>
              <a:rPr lang="pt-BR" sz="1800" dirty="0" err="1">
                <a:solidFill>
                  <a:srgbClr val="121619"/>
                </a:solidFill>
              </a:rPr>
              <a:t>Logistic</a:t>
            </a:r>
            <a:r>
              <a:rPr lang="pt-BR" sz="1800" dirty="0">
                <a:solidFill>
                  <a:srgbClr val="121619"/>
                </a:solidFill>
              </a:rPr>
              <a:t> </a:t>
            </a:r>
            <a:r>
              <a:rPr lang="pt-BR" sz="1800" dirty="0" err="1">
                <a:solidFill>
                  <a:srgbClr val="121619"/>
                </a:solidFill>
              </a:rPr>
              <a:t>Regression</a:t>
            </a:r>
            <a:r>
              <a:rPr lang="pt-BR" sz="1800" dirty="0">
                <a:solidFill>
                  <a:srgbClr val="121619"/>
                </a:solidFill>
              </a:rPr>
              <a:t>, </a:t>
            </a:r>
            <a:r>
              <a:rPr lang="pt-BR" sz="1800" dirty="0" err="1">
                <a:solidFill>
                  <a:srgbClr val="121619"/>
                </a:solidFill>
              </a:rPr>
              <a:t>Decision</a:t>
            </a:r>
            <a:r>
              <a:rPr lang="pt-BR" sz="1800" dirty="0">
                <a:solidFill>
                  <a:srgbClr val="121619"/>
                </a:solidFill>
              </a:rPr>
              <a:t> </a:t>
            </a:r>
            <a:r>
              <a:rPr lang="pt-BR" sz="1800" dirty="0" err="1">
                <a:solidFill>
                  <a:srgbClr val="121619"/>
                </a:solidFill>
              </a:rPr>
              <a:t>Tree</a:t>
            </a:r>
            <a:r>
              <a:rPr lang="pt-BR" sz="1800" dirty="0">
                <a:solidFill>
                  <a:srgbClr val="121619"/>
                </a:solidFill>
              </a:rPr>
              <a:t>, SVM, KNN; </a:t>
            </a:r>
            <a:r>
              <a:rPr lang="pt-BR" sz="1800" dirty="0" err="1">
                <a:solidFill>
                  <a:srgbClr val="121619"/>
                </a:solidFill>
              </a:rPr>
              <a:t>hyperparameter</a:t>
            </a:r>
            <a:r>
              <a:rPr lang="pt-BR" sz="1800" dirty="0">
                <a:solidFill>
                  <a:srgbClr val="121619"/>
                </a:solidFill>
              </a:rPr>
              <a:t> </a:t>
            </a:r>
            <a:r>
              <a:rPr lang="pt-BR" sz="1800" dirty="0" err="1">
                <a:solidFill>
                  <a:srgbClr val="121619"/>
                </a:solidFill>
              </a:rPr>
              <a:t>tuning</a:t>
            </a:r>
            <a:r>
              <a:rPr lang="pt-BR" sz="1800" dirty="0">
                <a:solidFill>
                  <a:srgbClr val="121619"/>
                </a:solidFill>
              </a:rPr>
              <a:t> </a:t>
            </a:r>
            <a:r>
              <a:rPr lang="pt-BR" sz="1800" dirty="0" err="1">
                <a:solidFill>
                  <a:srgbClr val="121619"/>
                </a:solidFill>
              </a:rPr>
              <a:t>with</a:t>
            </a:r>
            <a:r>
              <a:rPr lang="pt-BR" sz="1800" dirty="0">
                <a:solidFill>
                  <a:srgbClr val="121619"/>
                </a:solidFill>
              </a:rPr>
              <a:t> </a:t>
            </a:r>
            <a:r>
              <a:rPr lang="pt-BR" sz="1800" dirty="0" err="1">
                <a:solidFill>
                  <a:srgbClr val="121619"/>
                </a:solidFill>
              </a:rPr>
              <a:t>GridSearchCV</a:t>
            </a:r>
            <a:r>
              <a:rPr lang="pt-BR" sz="1800" dirty="0">
                <a:solidFill>
                  <a:srgbClr val="121619"/>
                </a:solidFill>
              </a:rPr>
              <a:t>; </a:t>
            </a:r>
            <a:r>
              <a:rPr lang="pt-BR" sz="1800" dirty="0" err="1">
                <a:solidFill>
                  <a:srgbClr val="121619"/>
                </a:solidFill>
              </a:rPr>
              <a:t>evaluation</a:t>
            </a:r>
            <a:r>
              <a:rPr lang="pt-BR" sz="1800" dirty="0">
                <a:solidFill>
                  <a:srgbClr val="121619"/>
                </a:solidFill>
              </a:rPr>
              <a:t> </a:t>
            </a:r>
            <a:r>
              <a:rPr lang="pt-BR" sz="1800" dirty="0" err="1">
                <a:solidFill>
                  <a:srgbClr val="121619"/>
                </a:solidFill>
              </a:rPr>
              <a:t>with</a:t>
            </a:r>
            <a:r>
              <a:rPr lang="pt-BR" sz="1800" dirty="0">
                <a:solidFill>
                  <a:srgbClr val="121619"/>
                </a:solidFill>
              </a:rPr>
              <a:t> </a:t>
            </a:r>
            <a:r>
              <a:rPr lang="pt-BR" sz="1800" dirty="0" err="1">
                <a:solidFill>
                  <a:srgbClr val="121619"/>
                </a:solidFill>
              </a:rPr>
              <a:t>accuracy</a:t>
            </a:r>
            <a:r>
              <a:rPr lang="pt-BR" sz="1800" dirty="0">
                <a:solidFill>
                  <a:srgbClr val="121619"/>
                </a:solidFill>
              </a:rPr>
              <a:t> </a:t>
            </a:r>
            <a:r>
              <a:rPr lang="pt-BR" sz="1800" dirty="0" err="1">
                <a:solidFill>
                  <a:srgbClr val="121619"/>
                </a:solidFill>
              </a:rPr>
              <a:t>and</a:t>
            </a:r>
            <a:r>
              <a:rPr lang="pt-BR" sz="1800" dirty="0">
                <a:solidFill>
                  <a:srgbClr val="121619"/>
                </a:solidFill>
              </a:rPr>
              <a:t> </a:t>
            </a:r>
            <a:r>
              <a:rPr lang="pt-BR" sz="1800" dirty="0" err="1">
                <a:solidFill>
                  <a:srgbClr val="121619"/>
                </a:solidFill>
              </a:rPr>
              <a:t>confusion</a:t>
            </a:r>
            <a:r>
              <a:rPr lang="pt-BR" sz="1800" dirty="0">
                <a:solidFill>
                  <a:srgbClr val="121619"/>
                </a:solidFill>
              </a:rPr>
              <a:t> </a:t>
            </a:r>
            <a:r>
              <a:rPr lang="pt-BR" sz="1800" dirty="0" err="1">
                <a:solidFill>
                  <a:srgbClr val="121619"/>
                </a:solidFill>
              </a:rPr>
              <a:t>matrix</a:t>
            </a:r>
            <a:endParaRPr lang="pt-BR" sz="1800" dirty="0">
              <a:solidFill>
                <a:srgbClr val="121619"/>
              </a:solidFill>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7378"/>
            <a:ext cx="10515600" cy="4871217"/>
          </a:xfrm>
          <a:prstGeom prst="rect">
            <a:avLst/>
          </a:prstGeom>
        </p:spPr>
        <p:txBody>
          <a:bodyPr/>
          <a:lstStyle/>
          <a:p>
            <a:pPr marL="0" indent="0">
              <a:lnSpc>
                <a:spcPct val="100000"/>
              </a:lnSpc>
              <a:spcBef>
                <a:spcPts val="500"/>
              </a:spcBef>
              <a:buNone/>
            </a:pPr>
            <a:r>
              <a:rPr lang="en-US" sz="1800" b="1" dirty="0">
                <a:latin typeface="IBM Plex Mono Text"/>
              </a:rPr>
              <a:t>API (SpaceX)</a:t>
            </a:r>
          </a:p>
          <a:p>
            <a:pPr>
              <a:lnSpc>
                <a:spcPct val="100000"/>
              </a:lnSpc>
              <a:spcBef>
                <a:spcPts val="500"/>
              </a:spcBef>
            </a:pPr>
            <a:r>
              <a:rPr lang="en-US" sz="1800" dirty="0">
                <a:latin typeface="IBM Plex Mono Text"/>
              </a:rPr>
              <a:t>Accessed endpoints for launches, rockets, payloads, cores, and launchpads using </a:t>
            </a:r>
            <a:r>
              <a:rPr lang="en-US" sz="1800" dirty="0" err="1">
                <a:latin typeface="IBM Plex Mono Text"/>
              </a:rPr>
              <a:t>requests.get</a:t>
            </a:r>
            <a:r>
              <a:rPr lang="en-US" sz="1800" dirty="0">
                <a:latin typeface="IBM Plex Mono Text"/>
              </a:rPr>
              <a:t>(); converted JSON responses into </a:t>
            </a:r>
            <a:r>
              <a:rPr lang="en-US" sz="1800" dirty="0" err="1">
                <a:latin typeface="IBM Plex Mono Text"/>
              </a:rPr>
              <a:t>DataFrames</a:t>
            </a:r>
            <a:r>
              <a:rPr lang="en-US" sz="1800" dirty="0">
                <a:latin typeface="IBM Plex Mono Text"/>
              </a:rPr>
              <a:t> with </a:t>
            </a:r>
            <a:r>
              <a:rPr lang="en-US" sz="1800" dirty="0" err="1">
                <a:latin typeface="IBM Plex Mono Text"/>
              </a:rPr>
              <a:t>json_normalize</a:t>
            </a:r>
            <a:r>
              <a:rPr lang="en-US" sz="1800" dirty="0">
                <a:latin typeface="IBM Plex Mono Text"/>
              </a:rPr>
              <a:t>().</a:t>
            </a:r>
          </a:p>
          <a:p>
            <a:pPr marL="0" indent="0">
              <a:lnSpc>
                <a:spcPct val="100000"/>
              </a:lnSpc>
              <a:spcBef>
                <a:spcPts val="500"/>
              </a:spcBef>
              <a:buNone/>
            </a:pPr>
            <a:endParaRPr lang="en-US" sz="1800" dirty="0">
              <a:latin typeface="IBM Plex Mono Text"/>
            </a:endParaRPr>
          </a:p>
          <a:p>
            <a:pPr marL="0" indent="0">
              <a:lnSpc>
                <a:spcPct val="100000"/>
              </a:lnSpc>
              <a:spcBef>
                <a:spcPts val="500"/>
              </a:spcBef>
              <a:buNone/>
            </a:pPr>
            <a:r>
              <a:rPr lang="en-US" sz="1800" b="1" dirty="0">
                <a:latin typeface="IBM Plex Mono Text"/>
              </a:rPr>
              <a:t>Web Scraping (Wikipedia)</a:t>
            </a:r>
          </a:p>
          <a:p>
            <a:pPr>
              <a:lnSpc>
                <a:spcPct val="100000"/>
              </a:lnSpc>
              <a:spcBef>
                <a:spcPts val="500"/>
              </a:spcBef>
            </a:pPr>
            <a:r>
              <a:rPr lang="en-US" sz="1800" dirty="0">
                <a:latin typeface="IBM Plex Mono Text"/>
              </a:rPr>
              <a:t>Retrieved Falcon 9 launch history table using </a:t>
            </a:r>
            <a:r>
              <a:rPr lang="en-US" sz="1800" dirty="0" err="1">
                <a:latin typeface="IBM Plex Mono Text"/>
              </a:rPr>
              <a:t>BeautifulSoup</a:t>
            </a:r>
            <a:r>
              <a:rPr lang="en-US" sz="1800" dirty="0">
                <a:latin typeface="IBM Plex Mono Text"/>
              </a:rPr>
              <a:t>; parsed HTML elements, removed annotations and special characters, and structured data with Pandas.</a:t>
            </a:r>
          </a:p>
          <a:p>
            <a:pPr marL="0" indent="0">
              <a:lnSpc>
                <a:spcPct val="100000"/>
              </a:lnSpc>
              <a:spcBef>
                <a:spcPts val="500"/>
              </a:spcBef>
              <a:buNone/>
            </a:pPr>
            <a:endParaRPr lang="en-US" sz="1800" dirty="0">
              <a:latin typeface="IBM Plex Mono Text"/>
            </a:endParaRPr>
          </a:p>
          <a:p>
            <a:pPr marL="0" indent="0">
              <a:lnSpc>
                <a:spcPct val="100000"/>
              </a:lnSpc>
              <a:spcBef>
                <a:spcPts val="500"/>
              </a:spcBef>
              <a:buNone/>
            </a:pPr>
            <a:r>
              <a:rPr lang="en-US" sz="1800" b="1" dirty="0">
                <a:latin typeface="IBM Plex Mono Text"/>
              </a:rPr>
              <a:t>Data Parsing</a:t>
            </a:r>
          </a:p>
          <a:p>
            <a:pPr>
              <a:lnSpc>
                <a:spcPct val="100000"/>
              </a:lnSpc>
              <a:spcBef>
                <a:spcPts val="500"/>
              </a:spcBef>
            </a:pPr>
            <a:r>
              <a:rPr lang="en-US" sz="1800" dirty="0">
                <a:latin typeface="IBM Plex Mono Text"/>
              </a:rPr>
              <a:t>Extracted nested attributes like payload mass, orbit type, landing success, booster version, and reuse count using custom Python functions.</a:t>
            </a:r>
          </a:p>
          <a:p>
            <a:pPr marL="0" indent="0">
              <a:lnSpc>
                <a:spcPct val="100000"/>
              </a:lnSpc>
              <a:spcBef>
                <a:spcPts val="500"/>
              </a:spcBef>
              <a:buNone/>
            </a:pPr>
            <a:endParaRPr lang="en-US" sz="1800" dirty="0">
              <a:latin typeface="IBM Plex Mono Text"/>
            </a:endParaRPr>
          </a:p>
          <a:p>
            <a:pPr marL="0" indent="0">
              <a:lnSpc>
                <a:spcPct val="100000"/>
              </a:lnSpc>
              <a:spcBef>
                <a:spcPts val="500"/>
              </a:spcBef>
              <a:buNone/>
            </a:pPr>
            <a:r>
              <a:rPr lang="en-US" sz="1800" b="1" dirty="0">
                <a:latin typeface="IBM Plex Mono Text"/>
              </a:rPr>
              <a:t>Data Integration</a:t>
            </a:r>
          </a:p>
          <a:p>
            <a:pPr>
              <a:lnSpc>
                <a:spcPct val="100000"/>
              </a:lnSpc>
              <a:spcBef>
                <a:spcPts val="500"/>
              </a:spcBef>
            </a:pPr>
            <a:r>
              <a:rPr lang="en-US" sz="1800" dirty="0">
                <a:latin typeface="IBM Plex Mono Text"/>
              </a:rPr>
              <a:t>Merged API and scraped datasets; standardized column names and data formats; removed duplicates and inconsistencies to create a clean master dataset.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685611" y="1628165"/>
            <a:ext cx="3600000" cy="4206875"/>
          </a:xfrm>
          <a:prstGeom prst="rect">
            <a:avLst/>
          </a:prstGeom>
          <a:ln>
            <a:solidFill>
              <a:srgbClr val="0B49CB"/>
            </a:solidFill>
            <a:prstDash val="dash"/>
          </a:ln>
        </p:spPr>
        <p:txBody>
          <a:bodyPr vert="horz" lIns="91440" tIns="45720" rIns="91440" bIns="45720" rtlCol="0" anchor="t">
            <a:normAutofit fontScale="55000" lnSpcReduction="20000"/>
          </a:bodyPr>
          <a:lstStyle/>
          <a:p>
            <a:pPr marL="0" indent="0">
              <a:buNone/>
            </a:pPr>
            <a:endParaRPr lang="en-US" sz="2200" dirty="0">
              <a:solidFill>
                <a:srgbClr val="1C7DDB"/>
              </a:solidFill>
              <a:latin typeface="Abadi"/>
            </a:endParaRPr>
          </a:p>
          <a:p>
            <a:pPr marL="0" indent="0" algn="ctr">
              <a:buNone/>
            </a:pPr>
            <a:r>
              <a:rPr lang="en-US" sz="2900" dirty="0">
                <a:solidFill>
                  <a:srgbClr val="1C7DDB"/>
                </a:solidFill>
                <a:latin typeface="Abadi"/>
              </a:rPr>
              <a:t>REST API Call (</a:t>
            </a:r>
            <a:r>
              <a:rPr lang="en-US" sz="2900" dirty="0" err="1">
                <a:solidFill>
                  <a:srgbClr val="1C7DDB"/>
                </a:solidFill>
                <a:latin typeface="Abadi"/>
              </a:rPr>
              <a:t>requests.get</a:t>
            </a:r>
            <a:r>
              <a:rPr lang="en-US" sz="2900" dirty="0">
                <a:solidFill>
                  <a:srgbClr val="1C7DDB"/>
                </a:solidFill>
                <a:latin typeface="Abadi"/>
              </a:rPr>
              <a:t>)</a:t>
            </a:r>
          </a:p>
          <a:p>
            <a:pPr marL="0" indent="0" algn="ctr">
              <a:buNone/>
            </a:pPr>
            <a:r>
              <a:rPr lang="en-US" sz="2900" dirty="0">
                <a:solidFill>
                  <a:srgbClr val="1C7DDB"/>
                </a:solidFill>
                <a:latin typeface="Abadi"/>
              </a:rPr>
              <a:t>↓</a:t>
            </a:r>
          </a:p>
          <a:p>
            <a:pPr marL="0" indent="0" algn="ctr">
              <a:buNone/>
            </a:pPr>
            <a:r>
              <a:rPr lang="en-US" sz="2900" dirty="0">
                <a:solidFill>
                  <a:srgbClr val="1C7DDB"/>
                </a:solidFill>
                <a:latin typeface="Abadi"/>
              </a:rPr>
              <a:t>JSON Response (raw)</a:t>
            </a:r>
          </a:p>
          <a:p>
            <a:pPr marL="0" indent="0" algn="ctr">
              <a:buNone/>
            </a:pPr>
            <a:r>
              <a:rPr lang="en-US" sz="2900" dirty="0">
                <a:solidFill>
                  <a:srgbClr val="1C7DDB"/>
                </a:solidFill>
                <a:latin typeface="Abadi"/>
              </a:rPr>
              <a:t>↓</a:t>
            </a:r>
          </a:p>
          <a:p>
            <a:pPr marL="0" indent="0" algn="ctr">
              <a:buNone/>
            </a:pPr>
            <a:r>
              <a:rPr lang="en-US" sz="2900" dirty="0">
                <a:solidFill>
                  <a:srgbClr val="1C7DDB"/>
                </a:solidFill>
                <a:latin typeface="Abadi"/>
              </a:rPr>
              <a:t>Normalization (</a:t>
            </a:r>
            <a:r>
              <a:rPr lang="en-US" sz="2900" dirty="0" err="1">
                <a:solidFill>
                  <a:srgbClr val="1C7DDB"/>
                </a:solidFill>
                <a:latin typeface="Abadi"/>
              </a:rPr>
              <a:t>json_normalize</a:t>
            </a:r>
            <a:r>
              <a:rPr lang="en-US" sz="2900" dirty="0">
                <a:solidFill>
                  <a:srgbClr val="1C7DDB"/>
                </a:solidFill>
                <a:latin typeface="Abadi"/>
              </a:rPr>
              <a:t>)</a:t>
            </a:r>
          </a:p>
          <a:p>
            <a:pPr marL="0" indent="0" algn="ctr">
              <a:buNone/>
            </a:pPr>
            <a:r>
              <a:rPr lang="en-US" sz="2900" dirty="0">
                <a:solidFill>
                  <a:srgbClr val="1C7DDB"/>
                </a:solidFill>
                <a:latin typeface="Abadi"/>
              </a:rPr>
              <a:t>↓</a:t>
            </a:r>
          </a:p>
          <a:p>
            <a:pPr marL="0" indent="0" algn="ctr">
              <a:buNone/>
            </a:pPr>
            <a:r>
              <a:rPr lang="en-US" sz="2900" dirty="0" err="1">
                <a:solidFill>
                  <a:srgbClr val="1C7DDB"/>
                </a:solidFill>
                <a:latin typeface="Abadi"/>
              </a:rPr>
              <a:t>DataFrames</a:t>
            </a:r>
            <a:r>
              <a:rPr lang="en-US" sz="2900" dirty="0">
                <a:solidFill>
                  <a:srgbClr val="1C7DDB"/>
                </a:solidFill>
                <a:latin typeface="Abadi"/>
              </a:rPr>
              <a:t> per Entity</a:t>
            </a:r>
          </a:p>
          <a:p>
            <a:pPr marL="0" indent="0" algn="ctr">
              <a:buNone/>
            </a:pPr>
            <a:r>
              <a:rPr lang="en-US" sz="2900" dirty="0">
                <a:solidFill>
                  <a:srgbClr val="1C7DDB"/>
                </a:solidFill>
                <a:latin typeface="Abadi"/>
              </a:rPr>
              <a:t>(launches, rockets, payloads, cores)</a:t>
            </a:r>
          </a:p>
          <a:p>
            <a:pPr marL="0" indent="0" algn="ctr">
              <a:buNone/>
            </a:pPr>
            <a:r>
              <a:rPr lang="en-US" sz="2900" dirty="0">
                <a:solidFill>
                  <a:srgbClr val="1C7DDB"/>
                </a:solidFill>
                <a:latin typeface="Abadi"/>
              </a:rPr>
              <a:t>↓</a:t>
            </a:r>
          </a:p>
          <a:p>
            <a:pPr marL="0" indent="0" algn="ctr">
              <a:buNone/>
            </a:pPr>
            <a:r>
              <a:rPr lang="en-US" sz="2900" dirty="0">
                <a:solidFill>
                  <a:srgbClr val="1C7DDB"/>
                </a:solidFill>
                <a:latin typeface="Abadi"/>
              </a:rPr>
              <a:t>Field Extraction (custom functions)</a:t>
            </a:r>
          </a:p>
          <a:p>
            <a:pPr marL="0" indent="0" algn="ctr">
              <a:buNone/>
            </a:pPr>
            <a:r>
              <a:rPr lang="en-US" sz="2900" dirty="0">
                <a:solidFill>
                  <a:srgbClr val="1C7DDB"/>
                </a:solidFill>
                <a:latin typeface="Abadi"/>
              </a:rPr>
              <a:t>↓</a:t>
            </a:r>
          </a:p>
          <a:p>
            <a:pPr marL="0" indent="0" algn="ctr">
              <a:buNone/>
            </a:pPr>
            <a:r>
              <a:rPr lang="en-US" sz="2900" dirty="0">
                <a:solidFill>
                  <a:srgbClr val="1C7DDB"/>
                </a:solidFill>
                <a:latin typeface="Abadi"/>
              </a:rPr>
              <a:t>Final Structured Dataset</a:t>
            </a:r>
            <a:endParaRPr lang="en-US" sz="2900"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659549"/>
            <a:ext cx="6588247" cy="4225925"/>
          </a:xfrm>
          <a:prstGeom prst="rect">
            <a:avLst/>
          </a:prstGeom>
        </p:spPr>
        <p:txBody>
          <a:bodyPr vert="horz" lIns="91440" tIns="45720" rIns="91440" bIns="45720" rtlCol="0" anchor="t">
            <a:noAutofit/>
          </a:bodyPr>
          <a:lstStyle/>
          <a:p>
            <a:pPr>
              <a:lnSpc>
                <a:spcPct val="100000"/>
              </a:lnSpc>
              <a:spcBef>
                <a:spcPts val="1400"/>
              </a:spcBef>
            </a:pPr>
            <a:r>
              <a:rPr lang="en-US" sz="1800" dirty="0">
                <a:solidFill>
                  <a:schemeClr val="accent3">
                    <a:lumMod val="25000"/>
                  </a:schemeClr>
                </a:solidFill>
                <a:latin typeface="IBM Plex Mono Text"/>
              </a:rPr>
              <a:t>Accessed historical launch data via SpaceX REST API</a:t>
            </a:r>
          </a:p>
          <a:p>
            <a:pPr>
              <a:lnSpc>
                <a:spcPct val="100000"/>
              </a:lnSpc>
              <a:spcBef>
                <a:spcPts val="1400"/>
              </a:spcBef>
            </a:pPr>
            <a:r>
              <a:rPr lang="en-US" sz="1800" dirty="0">
                <a:solidFill>
                  <a:schemeClr val="accent3">
                    <a:lumMod val="25000"/>
                  </a:schemeClr>
                </a:solidFill>
                <a:latin typeface="IBM Plex Mono Text"/>
              </a:rPr>
              <a:t>Performed multiple GET requests using Python's requests library</a:t>
            </a:r>
          </a:p>
          <a:p>
            <a:pPr>
              <a:lnSpc>
                <a:spcPct val="100000"/>
              </a:lnSpc>
              <a:spcBef>
                <a:spcPts val="1400"/>
              </a:spcBef>
            </a:pPr>
            <a:r>
              <a:rPr lang="en-US" sz="1800" dirty="0">
                <a:solidFill>
                  <a:schemeClr val="accent3">
                    <a:lumMod val="25000"/>
                  </a:schemeClr>
                </a:solidFill>
                <a:latin typeface="IBM Plex Mono Text"/>
              </a:rPr>
              <a:t>Used custom helper functions to retrieve and extract nested information (e.g., booster, payload, cores)</a:t>
            </a:r>
          </a:p>
          <a:p>
            <a:pPr>
              <a:lnSpc>
                <a:spcPct val="100000"/>
              </a:lnSpc>
              <a:spcBef>
                <a:spcPts val="1400"/>
              </a:spcBef>
            </a:pPr>
            <a:r>
              <a:rPr lang="en-US" sz="1800" dirty="0">
                <a:solidFill>
                  <a:schemeClr val="accent3">
                    <a:lumMod val="25000"/>
                  </a:schemeClr>
                </a:solidFill>
                <a:latin typeface="IBM Plex Mono Text"/>
              </a:rPr>
              <a:t>Normalized JSON responses with </a:t>
            </a:r>
            <a:r>
              <a:rPr lang="en-US" sz="1800" dirty="0" err="1">
                <a:solidFill>
                  <a:schemeClr val="accent3">
                    <a:lumMod val="25000"/>
                  </a:schemeClr>
                </a:solidFill>
                <a:latin typeface="IBM Plex Mono Text"/>
              </a:rPr>
              <a:t>pandas.json_normalize</a:t>
            </a:r>
            <a:r>
              <a:rPr lang="en-US" sz="1800" dirty="0">
                <a:solidFill>
                  <a:schemeClr val="accent3">
                    <a:lumMod val="25000"/>
                  </a:schemeClr>
                </a:solidFill>
                <a:latin typeface="IBM Plex Mono Text"/>
              </a:rPr>
              <a:t>() to create structured </a:t>
            </a:r>
            <a:r>
              <a:rPr lang="en-US" sz="1800" dirty="0" err="1">
                <a:solidFill>
                  <a:schemeClr val="accent3">
                    <a:lumMod val="25000"/>
                  </a:schemeClr>
                </a:solidFill>
                <a:latin typeface="IBM Plex Mono Text"/>
              </a:rPr>
              <a:t>DataFrames</a:t>
            </a:r>
            <a:endParaRPr lang="en-US" sz="1800" dirty="0">
              <a:solidFill>
                <a:schemeClr val="accent3">
                  <a:lumMod val="25000"/>
                </a:schemeClr>
              </a:solidFill>
              <a:latin typeface="IBM Plex Mono Text"/>
            </a:endParaRPr>
          </a:p>
          <a:p>
            <a:pPr>
              <a:lnSpc>
                <a:spcPct val="100000"/>
              </a:lnSpc>
              <a:spcBef>
                <a:spcPts val="1400"/>
              </a:spcBef>
            </a:pPr>
            <a:r>
              <a:rPr lang="en-US" sz="1800" dirty="0">
                <a:solidFill>
                  <a:schemeClr val="accent3">
                    <a:lumMod val="25000"/>
                  </a:schemeClr>
                </a:solidFill>
                <a:latin typeface="IBM Plex Mono Text"/>
              </a:rPr>
              <a:t>Created master dataset with key fields: Flight Number, Payload Mass, Orbit, Reuse, Block, Launch Site, Landing Outcome</a:t>
            </a:r>
          </a:p>
          <a:p>
            <a:pPr>
              <a:lnSpc>
                <a:spcPct val="100000"/>
              </a:lnSpc>
              <a:spcBef>
                <a:spcPts val="1400"/>
              </a:spcBef>
            </a:pPr>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https://github.com/paulohenriquecunha/FinalProjectDataScience/blob/main/jupyter-labs-spacex-data-collection-api.ipynb</a:t>
            </a:r>
            <a:endParaRPr lang="en-US" sz="1800" dirty="0">
              <a:latin typeface="IBM Plex Mono Text"/>
            </a:endParaRPr>
          </a:p>
          <a:p>
            <a:endParaRPr lang="en-US" sz="1800" dirty="0">
              <a:latin typeface="IBM Plex Mono Tex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0947"/>
            <a:ext cx="6521743" cy="4233284"/>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IBM Plex Mono Text"/>
              </a:rPr>
              <a:t>Extracted Falcon 9 and Falcon Heavy launch records from Wikipedia</a:t>
            </a:r>
          </a:p>
          <a:p>
            <a:pPr>
              <a:lnSpc>
                <a:spcPct val="100000"/>
              </a:lnSpc>
              <a:spcBef>
                <a:spcPts val="1400"/>
              </a:spcBef>
            </a:pPr>
            <a:r>
              <a:rPr lang="en-US" sz="1800" dirty="0">
                <a:solidFill>
                  <a:schemeClr val="accent3">
                    <a:lumMod val="25000"/>
                  </a:schemeClr>
                </a:solidFill>
                <a:latin typeface="IBM Plex Mono Text"/>
              </a:rPr>
              <a:t>Targeted HTML tables using </a:t>
            </a:r>
            <a:r>
              <a:rPr lang="en-US" sz="1800" dirty="0" err="1">
                <a:solidFill>
                  <a:schemeClr val="accent3">
                    <a:lumMod val="25000"/>
                  </a:schemeClr>
                </a:solidFill>
                <a:latin typeface="IBM Plex Mono Text"/>
              </a:rPr>
              <a:t>requests.get</a:t>
            </a:r>
            <a:r>
              <a:rPr lang="en-US" sz="1800" dirty="0">
                <a:solidFill>
                  <a:schemeClr val="accent3">
                    <a:lumMod val="25000"/>
                  </a:schemeClr>
                </a:solidFill>
                <a:latin typeface="IBM Plex Mono Text"/>
              </a:rPr>
              <a:t>() and </a:t>
            </a:r>
            <a:r>
              <a:rPr lang="en-US" sz="1800" dirty="0" err="1">
                <a:solidFill>
                  <a:schemeClr val="accent3">
                    <a:lumMod val="25000"/>
                  </a:schemeClr>
                </a:solidFill>
                <a:latin typeface="IBM Plex Mono Text"/>
              </a:rPr>
              <a:t>BeautifulSoup</a:t>
            </a:r>
            <a:endParaRPr lang="en-US" sz="1800" dirty="0">
              <a:solidFill>
                <a:schemeClr val="accent3">
                  <a:lumMod val="25000"/>
                </a:schemeClr>
              </a:solidFill>
              <a:latin typeface="IBM Plex Mono Text"/>
            </a:endParaRPr>
          </a:p>
          <a:p>
            <a:pPr>
              <a:lnSpc>
                <a:spcPct val="100000"/>
              </a:lnSpc>
              <a:spcBef>
                <a:spcPts val="1400"/>
              </a:spcBef>
            </a:pPr>
            <a:r>
              <a:rPr lang="en-US" sz="1800" dirty="0">
                <a:solidFill>
                  <a:schemeClr val="accent3">
                    <a:lumMod val="25000"/>
                  </a:schemeClr>
                </a:solidFill>
                <a:latin typeface="IBM Plex Mono Text"/>
              </a:rPr>
              <a:t>Parsed column headers and row values with custom functions (</a:t>
            </a:r>
            <a:r>
              <a:rPr lang="en-US" sz="1800" dirty="0" err="1">
                <a:solidFill>
                  <a:schemeClr val="accent3">
                    <a:lumMod val="25000"/>
                  </a:schemeClr>
                </a:solidFill>
                <a:latin typeface="IBM Plex Mono Text"/>
              </a:rPr>
              <a:t>extract_column_from_header</a:t>
            </a:r>
            <a:r>
              <a:rPr lang="en-US" sz="1800" dirty="0">
                <a:solidFill>
                  <a:schemeClr val="accent3">
                    <a:lumMod val="25000"/>
                  </a:schemeClr>
                </a:solidFill>
                <a:latin typeface="IBM Plex Mono Text"/>
              </a:rPr>
              <a:t>, </a:t>
            </a:r>
            <a:r>
              <a:rPr lang="en-US" sz="1800" dirty="0" err="1">
                <a:solidFill>
                  <a:schemeClr val="accent3">
                    <a:lumMod val="25000"/>
                  </a:schemeClr>
                </a:solidFill>
                <a:latin typeface="IBM Plex Mono Text"/>
              </a:rPr>
              <a:t>booster_version</a:t>
            </a:r>
            <a:r>
              <a:rPr lang="en-US" sz="1800" dirty="0">
                <a:solidFill>
                  <a:schemeClr val="accent3">
                    <a:lumMod val="25000"/>
                  </a:schemeClr>
                </a:solidFill>
                <a:latin typeface="IBM Plex Mono Text"/>
              </a:rPr>
              <a:t>, etc.)</a:t>
            </a:r>
          </a:p>
          <a:p>
            <a:pPr>
              <a:lnSpc>
                <a:spcPct val="100000"/>
              </a:lnSpc>
              <a:spcBef>
                <a:spcPts val="1400"/>
              </a:spcBef>
            </a:pPr>
            <a:r>
              <a:rPr lang="en-US" sz="1800" dirty="0">
                <a:solidFill>
                  <a:schemeClr val="accent3">
                    <a:lumMod val="25000"/>
                  </a:schemeClr>
                </a:solidFill>
                <a:latin typeface="IBM Plex Mono Text"/>
              </a:rPr>
              <a:t>Cleaned and converted scraped HTML tables into structured Pandas </a:t>
            </a:r>
            <a:r>
              <a:rPr lang="en-US" sz="1800" dirty="0" err="1">
                <a:solidFill>
                  <a:schemeClr val="accent3">
                    <a:lumMod val="25000"/>
                  </a:schemeClr>
                </a:solidFill>
                <a:latin typeface="IBM Plex Mono Text"/>
              </a:rPr>
              <a:t>DataFrame</a:t>
            </a:r>
            <a:endParaRPr lang="en-US" sz="1800" dirty="0">
              <a:solidFill>
                <a:schemeClr val="accent3">
                  <a:lumMod val="25000"/>
                </a:schemeClr>
              </a:solidFill>
              <a:latin typeface="IBM Plex Mono Text"/>
            </a:endParaRPr>
          </a:p>
          <a:p>
            <a:pPr>
              <a:lnSpc>
                <a:spcPct val="100000"/>
              </a:lnSpc>
              <a:spcBef>
                <a:spcPts val="1400"/>
              </a:spcBef>
            </a:pPr>
            <a:r>
              <a:rPr lang="en-US" sz="1800" dirty="0">
                <a:solidFill>
                  <a:schemeClr val="accent3">
                    <a:lumMod val="25000"/>
                  </a:schemeClr>
                </a:solidFill>
                <a:latin typeface="IBM Plex Mono Text"/>
              </a:rPr>
              <a:t>Used </a:t>
            </a:r>
            <a:r>
              <a:rPr lang="en-US" sz="1800" dirty="0" err="1">
                <a:solidFill>
                  <a:schemeClr val="accent3">
                    <a:lumMod val="25000"/>
                  </a:schemeClr>
                </a:solidFill>
                <a:latin typeface="IBM Plex Mono Text"/>
              </a:rPr>
              <a:t>unicodedata</a:t>
            </a:r>
            <a:r>
              <a:rPr lang="en-US" sz="1800" dirty="0">
                <a:solidFill>
                  <a:schemeClr val="accent3">
                    <a:lumMod val="25000"/>
                  </a:schemeClr>
                </a:solidFill>
                <a:latin typeface="IBM Plex Mono Text"/>
              </a:rPr>
              <a:t> and re to normalize values (e.g., payload mass in kg)</a:t>
            </a:r>
          </a:p>
          <a:p>
            <a:pPr>
              <a:lnSpc>
                <a:spcPct val="100000"/>
              </a:lnSpc>
              <a:spcBef>
                <a:spcPts val="1400"/>
              </a:spcBef>
            </a:pPr>
            <a:r>
              <a:rPr lang="en-US" sz="1800" b="1" dirty="0">
                <a:solidFill>
                  <a:schemeClr val="accent3">
                    <a:lumMod val="25000"/>
                  </a:schemeClr>
                </a:solidFill>
                <a:latin typeface="IBM Plex Mono Text"/>
              </a:rPr>
              <a:t>GitHub URL: </a:t>
            </a:r>
            <a:r>
              <a:rPr lang="en-US" sz="1800" dirty="0">
                <a:solidFill>
                  <a:schemeClr val="accent3">
                    <a:lumMod val="25000"/>
                  </a:schemeClr>
                </a:solidFill>
                <a:latin typeface="IBM Plex Mono Text"/>
              </a:rPr>
              <a:t>https://github.com/paulohenriquecunha/FinalProjectDataScience/blob/main/jupyter-labs-webscraping.ipynb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685611" y="2210912"/>
            <a:ext cx="3600000" cy="3151887"/>
          </a:xfrm>
          <a:prstGeom prst="rect">
            <a:avLst/>
          </a:prstGeom>
          <a:ln>
            <a:solidFill>
              <a:srgbClr val="0B49CB"/>
            </a:solidFill>
            <a:prstDash val="dash"/>
          </a:ln>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dirty="0">
                <a:solidFill>
                  <a:srgbClr val="1C7DDB"/>
                </a:solidFill>
                <a:latin typeface="Abadi"/>
              </a:rPr>
              <a:t>Wikipedia URL (Static HTML Snapshot)</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HTTP Request (</a:t>
            </a:r>
            <a:r>
              <a:rPr lang="en-US" sz="2200" dirty="0" err="1">
                <a:solidFill>
                  <a:srgbClr val="1C7DDB"/>
                </a:solidFill>
                <a:latin typeface="Abadi"/>
              </a:rPr>
              <a:t>requests.get</a:t>
            </a: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Parse HTML Table (</a:t>
            </a:r>
            <a:r>
              <a:rPr lang="en-US" sz="2200" dirty="0" err="1">
                <a:solidFill>
                  <a:srgbClr val="1C7DDB"/>
                </a:solidFill>
                <a:latin typeface="Abadi"/>
              </a:rPr>
              <a:t>BeautifulSoup</a:t>
            </a: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Extract Columns &amp; Rows (custom functions)</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Clean &amp; Normalize Values (</a:t>
            </a:r>
            <a:r>
              <a:rPr lang="en-US" sz="2200" dirty="0" err="1">
                <a:solidFill>
                  <a:srgbClr val="1C7DDB"/>
                </a:solidFill>
                <a:latin typeface="Abadi"/>
              </a:rPr>
              <a:t>unicodedata</a:t>
            </a:r>
            <a:r>
              <a:rPr lang="en-US" sz="2200" dirty="0">
                <a:solidFill>
                  <a:srgbClr val="1C7DDB"/>
                </a:solidFill>
                <a:latin typeface="Abadi"/>
              </a:rPr>
              <a:t>, re)</a:t>
            </a:r>
          </a:p>
          <a:p>
            <a:pPr marL="0" indent="0" algn="ctr">
              <a:buFont typeface="Arial" panose="020B0604020202020204" pitchFamily="34" charset="0"/>
              <a:buNone/>
            </a:pPr>
            <a:r>
              <a:rPr lang="en-US" sz="2200" dirty="0">
                <a:solidFill>
                  <a:srgbClr val="1C7DDB"/>
                </a:solidFill>
                <a:latin typeface="Abadi"/>
              </a:rPr>
              <a:t>↓</a:t>
            </a:r>
          </a:p>
          <a:p>
            <a:pPr marL="0" indent="0" algn="ctr">
              <a:buFont typeface="Arial" panose="020B0604020202020204" pitchFamily="34" charset="0"/>
              <a:buNone/>
            </a:pPr>
            <a:r>
              <a:rPr lang="en-US" sz="2200" dirty="0">
                <a:solidFill>
                  <a:srgbClr val="1C7DDB"/>
                </a:solidFill>
                <a:latin typeface="Abadi"/>
              </a:rPr>
              <a:t>Convert to Structured </a:t>
            </a:r>
            <a:r>
              <a:rPr lang="en-US" sz="2200" dirty="0" err="1">
                <a:solidFill>
                  <a:srgbClr val="1C7DDB"/>
                </a:solidFill>
                <a:latin typeface="Abadi"/>
              </a:rPr>
              <a:t>DataFrame</a:t>
            </a:r>
            <a:r>
              <a:rPr lang="en-US" sz="2200" dirty="0">
                <a:solidFill>
                  <a:srgbClr val="1C7DDB"/>
                </a:solidFill>
                <a:latin typeface="Abadi"/>
              </a:rPr>
              <a:t> (pandas)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742</TotalTime>
  <Words>3610</Words>
  <Application>Microsoft Office PowerPoint</Application>
  <PresentationFormat>Widescreen</PresentationFormat>
  <Paragraphs>476</Paragraphs>
  <Slides>47</Slides>
  <Notes>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47</vt:i4>
      </vt:variant>
    </vt:vector>
  </HeadingPairs>
  <TitlesOfParts>
    <vt:vector size="53" baseType="lpstr">
      <vt:lpstr>Abadi</vt:lpstr>
      <vt:lpstr>Arial</vt:lpstr>
      <vt:lpstr>Calibri</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Paulo Henrique P. Cunha</cp:lastModifiedBy>
  <cp:revision>209</cp:revision>
  <dcterms:created xsi:type="dcterms:W3CDTF">2021-04-29T18:58:34Z</dcterms:created>
  <dcterms:modified xsi:type="dcterms:W3CDTF">2025-04-03T11:17:09Z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